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2"/>
  </p:notesMasterIdLst>
  <p:sldIdLst>
    <p:sldId id="256" r:id="rId2"/>
    <p:sldId id="257" r:id="rId3"/>
    <p:sldId id="261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84" r:id="rId15"/>
    <p:sldId id="271" r:id="rId16"/>
    <p:sldId id="272" r:id="rId17"/>
    <p:sldId id="285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6" r:id="rId30"/>
    <p:sldId id="287" r:id="rId31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9802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1" autoAdjust="0"/>
    <p:restoredTop sz="94660"/>
  </p:normalViewPr>
  <p:slideViewPr>
    <p:cSldViewPr>
      <p:cViewPr varScale="1">
        <p:scale>
          <a:sx n="61" d="100"/>
          <a:sy n="61" d="100"/>
        </p:scale>
        <p:origin x="-10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294" y="-8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A80A80-177E-4AC1-8ADD-2BE6FA6BBA3F}" type="datetimeFigureOut">
              <a:rPr lang="pt-PT" smtClean="0"/>
              <a:pPr/>
              <a:t>15-09-2016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6E486-295C-4865-9066-10635B8E022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6E486-295C-4865-9066-10635B8E022F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6E486-295C-4865-9066-10635B8E022F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30" name="Marcador de Posição d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E04B-43A3-4C8B-A5A4-0284BC728AC1}" type="datetime1">
              <a:rPr lang="pt-PT" smtClean="0"/>
              <a:pPr/>
              <a:t>15-09-2016</a:t>
            </a:fld>
            <a:endParaRPr lang="pt-PT"/>
          </a:p>
        </p:txBody>
      </p:sp>
      <p:sp>
        <p:nvSpPr>
          <p:cNvPr id="19" name="Marcador de Posição do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27" name="Marcador de Posição do Número do Diapositivo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4434-E9EA-4488-9998-8AD6237168A7}" type="datetime1">
              <a:rPr lang="pt-PT" smtClean="0"/>
              <a:pPr/>
              <a:t>15-09-2016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A219-2EC0-49DF-ADBC-84198A609217}" type="datetime1">
              <a:rPr lang="pt-PT" smtClean="0"/>
              <a:pPr/>
              <a:t>15-09-2016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96CF-E28C-4BAC-93FC-961832F98477}" type="datetime1">
              <a:rPr lang="pt-PT" smtClean="0"/>
              <a:pPr/>
              <a:t>15-09-2016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D98A-9962-4619-8710-0AA8980831DD}" type="datetime1">
              <a:rPr lang="pt-PT" smtClean="0"/>
              <a:pPr/>
              <a:t>15-09-2016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2CF4B-59C8-4337-BF94-F3352699138B}" type="datetime1">
              <a:rPr lang="pt-PT" smtClean="0"/>
              <a:pPr/>
              <a:t>15-09-2016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3968-E76B-497F-9246-4FB8B32E4B1F}" type="datetime1">
              <a:rPr lang="pt-PT" smtClean="0"/>
              <a:pPr/>
              <a:t>15-09-2016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32CFE-307C-489E-BBD8-2EB31CEB990D}" type="datetime1">
              <a:rPr lang="pt-PT" smtClean="0"/>
              <a:pPr/>
              <a:t>15-09-2016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8863-546B-43FB-BB77-D3EEC6B64537}" type="datetime1">
              <a:rPr lang="pt-PT" smtClean="0"/>
              <a:pPr/>
              <a:t>15-09-2016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D81F5-6260-4F64-8960-C02EEE9E4FA1}" type="datetime1">
              <a:rPr lang="pt-PT" smtClean="0"/>
              <a:pPr/>
              <a:t>15-09-2016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rtar e Arredondar Rectângulo de Canto Simples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c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A0BB-53D7-4700-8989-D9F73C0D98BD}" type="datetime1">
              <a:rPr lang="pt-PT" smtClean="0"/>
              <a:pPr/>
              <a:t>15-09-2016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Marcador de Posição do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0" name="Marcador de Posição do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945872-6160-4CA6-B753-19698BDD461D}" type="datetime1">
              <a:rPr lang="pt-PT" smtClean="0"/>
              <a:pPr/>
              <a:t>15-09-2016</a:t>
            </a:fld>
            <a:endParaRPr lang="pt-PT"/>
          </a:p>
        </p:txBody>
      </p:sp>
      <p:sp>
        <p:nvSpPr>
          <p:cNvPr id="22" name="Marcador de Posição do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18" name="Marcador de Posição do Número do Diapositivo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276728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4000" dirty="0" smtClean="0"/>
              <a:t>5. Teorias do comércio pós </a:t>
            </a:r>
            <a:r>
              <a:rPr lang="pt-PT" sz="4000" dirty="0" err="1" smtClean="0"/>
              <a:t>Heckscher-Ohlin</a:t>
            </a:r>
            <a:r>
              <a:rPr lang="pt-PT" sz="4000" dirty="0" smtClean="0"/>
              <a:t> </a:t>
            </a:r>
            <a:endParaRPr lang="pt-PT" sz="4000" dirty="0"/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5.2.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Teoria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Linder (1961)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10</a:t>
            </a:fld>
            <a:endParaRPr lang="pt-PT"/>
          </a:p>
        </p:txBody>
      </p:sp>
      <p:sp>
        <p:nvSpPr>
          <p:cNvPr id="26113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1152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34" name="Line 42"/>
          <p:cNvSpPr>
            <a:spLocks noChangeShapeType="1"/>
          </p:cNvSpPr>
          <p:nvPr/>
        </p:nvSpPr>
        <p:spPr bwMode="auto">
          <a:xfrm>
            <a:off x="1782168" y="1514797"/>
            <a:ext cx="52117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64233" name="Line 41"/>
          <p:cNvSpPr>
            <a:spLocks noChangeShapeType="1"/>
          </p:cNvSpPr>
          <p:nvPr/>
        </p:nvSpPr>
        <p:spPr bwMode="auto">
          <a:xfrm>
            <a:off x="1782168" y="2176785"/>
            <a:ext cx="52117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64232" name="Line 40"/>
          <p:cNvSpPr>
            <a:spLocks noChangeShapeType="1"/>
          </p:cNvSpPr>
          <p:nvPr/>
        </p:nvSpPr>
        <p:spPr bwMode="auto">
          <a:xfrm>
            <a:off x="2056805" y="1422722"/>
            <a:ext cx="0" cy="1006475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64231" name="Line 39"/>
          <p:cNvSpPr>
            <a:spLocks noChangeShapeType="1"/>
          </p:cNvSpPr>
          <p:nvPr/>
        </p:nvSpPr>
        <p:spPr bwMode="auto">
          <a:xfrm>
            <a:off x="3153768" y="1422722"/>
            <a:ext cx="0" cy="137160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64230" name="Line 38"/>
          <p:cNvSpPr>
            <a:spLocks noChangeShapeType="1"/>
          </p:cNvSpPr>
          <p:nvPr/>
        </p:nvSpPr>
        <p:spPr bwMode="auto">
          <a:xfrm>
            <a:off x="5349280" y="1422722"/>
            <a:ext cx="0" cy="137160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64229" name="Line 37"/>
          <p:cNvSpPr>
            <a:spLocks noChangeShapeType="1"/>
          </p:cNvSpPr>
          <p:nvPr/>
        </p:nvSpPr>
        <p:spPr bwMode="auto">
          <a:xfrm>
            <a:off x="4250730" y="1422722"/>
            <a:ext cx="0" cy="1646238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64228" name="Line 36"/>
          <p:cNvSpPr>
            <a:spLocks noChangeShapeType="1"/>
          </p:cNvSpPr>
          <p:nvPr/>
        </p:nvSpPr>
        <p:spPr bwMode="auto">
          <a:xfrm>
            <a:off x="6811368" y="1422722"/>
            <a:ext cx="0" cy="1554163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64227" name="Line 35"/>
          <p:cNvSpPr>
            <a:spLocks noChangeShapeType="1"/>
          </p:cNvSpPr>
          <p:nvPr/>
        </p:nvSpPr>
        <p:spPr bwMode="auto">
          <a:xfrm>
            <a:off x="2606080" y="1422722"/>
            <a:ext cx="0" cy="1825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64226" name="Line 34"/>
          <p:cNvSpPr>
            <a:spLocks noChangeShapeType="1"/>
          </p:cNvSpPr>
          <p:nvPr/>
        </p:nvSpPr>
        <p:spPr bwMode="auto">
          <a:xfrm>
            <a:off x="6811368" y="1422722"/>
            <a:ext cx="0" cy="1825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64225" name="Line 33"/>
          <p:cNvSpPr>
            <a:spLocks noChangeShapeType="1"/>
          </p:cNvSpPr>
          <p:nvPr/>
        </p:nvSpPr>
        <p:spPr bwMode="auto">
          <a:xfrm>
            <a:off x="5349280" y="1422722"/>
            <a:ext cx="0" cy="1825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64224" name="Line 32"/>
          <p:cNvSpPr>
            <a:spLocks noChangeShapeType="1"/>
          </p:cNvSpPr>
          <p:nvPr/>
        </p:nvSpPr>
        <p:spPr bwMode="auto">
          <a:xfrm>
            <a:off x="5806480" y="1422722"/>
            <a:ext cx="0" cy="1825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64223" name="Line 31"/>
          <p:cNvSpPr>
            <a:spLocks noChangeShapeType="1"/>
          </p:cNvSpPr>
          <p:nvPr/>
        </p:nvSpPr>
        <p:spPr bwMode="auto">
          <a:xfrm>
            <a:off x="6354168" y="1422722"/>
            <a:ext cx="0" cy="1825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64222" name="Line 30"/>
          <p:cNvSpPr>
            <a:spLocks noChangeShapeType="1"/>
          </p:cNvSpPr>
          <p:nvPr/>
        </p:nvSpPr>
        <p:spPr bwMode="auto">
          <a:xfrm>
            <a:off x="3703043" y="1422722"/>
            <a:ext cx="0" cy="1825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64221" name="Line 29"/>
          <p:cNvSpPr>
            <a:spLocks noChangeShapeType="1"/>
          </p:cNvSpPr>
          <p:nvPr/>
        </p:nvSpPr>
        <p:spPr bwMode="auto">
          <a:xfrm>
            <a:off x="4250730" y="1422722"/>
            <a:ext cx="0" cy="1825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64220" name="Line 28"/>
          <p:cNvSpPr>
            <a:spLocks noChangeShapeType="1"/>
          </p:cNvSpPr>
          <p:nvPr/>
        </p:nvSpPr>
        <p:spPr bwMode="auto">
          <a:xfrm>
            <a:off x="4800005" y="1422722"/>
            <a:ext cx="0" cy="1825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64219" name="Line 27"/>
          <p:cNvSpPr>
            <a:spLocks noChangeShapeType="1"/>
          </p:cNvSpPr>
          <p:nvPr/>
        </p:nvSpPr>
        <p:spPr bwMode="auto">
          <a:xfrm>
            <a:off x="1782168" y="1422722"/>
            <a:ext cx="0" cy="1825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64218" name="Line 26"/>
          <p:cNvSpPr>
            <a:spLocks noChangeShapeType="1"/>
          </p:cNvSpPr>
          <p:nvPr/>
        </p:nvSpPr>
        <p:spPr bwMode="auto">
          <a:xfrm>
            <a:off x="2056805" y="1422722"/>
            <a:ext cx="0" cy="1825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64217" name="Line 25"/>
          <p:cNvSpPr>
            <a:spLocks noChangeShapeType="1"/>
          </p:cNvSpPr>
          <p:nvPr/>
        </p:nvSpPr>
        <p:spPr bwMode="auto">
          <a:xfrm>
            <a:off x="3153768" y="1422722"/>
            <a:ext cx="0" cy="1825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64216" name="Line 24"/>
          <p:cNvSpPr>
            <a:spLocks noChangeShapeType="1"/>
          </p:cNvSpPr>
          <p:nvPr/>
        </p:nvSpPr>
        <p:spPr bwMode="auto">
          <a:xfrm>
            <a:off x="1782168" y="2086297"/>
            <a:ext cx="0" cy="1825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64215" name="Text Box 23"/>
          <p:cNvSpPr txBox="1">
            <a:spLocks noChangeArrowheads="1"/>
          </p:cNvSpPr>
          <p:nvPr/>
        </p:nvSpPr>
        <p:spPr bwMode="auto">
          <a:xfrm>
            <a:off x="1691680" y="1537022"/>
            <a:ext cx="3651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14" name="Text Box 22"/>
          <p:cNvSpPr txBox="1">
            <a:spLocks noChangeArrowheads="1"/>
          </p:cNvSpPr>
          <p:nvPr/>
        </p:nvSpPr>
        <p:spPr bwMode="auto">
          <a:xfrm>
            <a:off x="1964730" y="1232222"/>
            <a:ext cx="3651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13" name="Text Box 21"/>
          <p:cNvSpPr txBox="1">
            <a:spLocks noChangeArrowheads="1"/>
          </p:cNvSpPr>
          <p:nvPr/>
        </p:nvSpPr>
        <p:spPr bwMode="auto">
          <a:xfrm>
            <a:off x="2514005" y="1240160"/>
            <a:ext cx="3651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12" name="Text Box 20"/>
          <p:cNvSpPr txBox="1">
            <a:spLocks noChangeArrowheads="1"/>
          </p:cNvSpPr>
          <p:nvPr/>
        </p:nvSpPr>
        <p:spPr bwMode="auto">
          <a:xfrm>
            <a:off x="3063280" y="1240160"/>
            <a:ext cx="3651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11" name="Text Box 19"/>
          <p:cNvSpPr txBox="1">
            <a:spLocks noChangeArrowheads="1"/>
          </p:cNvSpPr>
          <p:nvPr/>
        </p:nvSpPr>
        <p:spPr bwMode="auto">
          <a:xfrm>
            <a:off x="3610968" y="1240160"/>
            <a:ext cx="3651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10" name="Text Box 18"/>
          <p:cNvSpPr txBox="1">
            <a:spLocks noChangeArrowheads="1"/>
          </p:cNvSpPr>
          <p:nvPr/>
        </p:nvSpPr>
        <p:spPr bwMode="auto">
          <a:xfrm>
            <a:off x="4160243" y="1240160"/>
            <a:ext cx="3651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09" name="Text Box 17"/>
          <p:cNvSpPr txBox="1">
            <a:spLocks noChangeArrowheads="1"/>
          </p:cNvSpPr>
          <p:nvPr/>
        </p:nvSpPr>
        <p:spPr bwMode="auto">
          <a:xfrm>
            <a:off x="4707930" y="1232222"/>
            <a:ext cx="3651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08" name="Text Box 16"/>
          <p:cNvSpPr txBox="1">
            <a:spLocks noChangeArrowheads="1"/>
          </p:cNvSpPr>
          <p:nvPr/>
        </p:nvSpPr>
        <p:spPr bwMode="auto">
          <a:xfrm>
            <a:off x="5257205" y="1232222"/>
            <a:ext cx="3651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07" name="Text Box 15"/>
          <p:cNvSpPr txBox="1">
            <a:spLocks noChangeArrowheads="1"/>
          </p:cNvSpPr>
          <p:nvPr/>
        </p:nvSpPr>
        <p:spPr bwMode="auto">
          <a:xfrm>
            <a:off x="5714405" y="1240160"/>
            <a:ext cx="3651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06" name="Text Box 14"/>
          <p:cNvSpPr txBox="1">
            <a:spLocks noChangeArrowheads="1"/>
          </p:cNvSpPr>
          <p:nvPr/>
        </p:nvSpPr>
        <p:spPr bwMode="auto">
          <a:xfrm>
            <a:off x="6263680" y="1240160"/>
            <a:ext cx="3651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05" name="Text Box 13"/>
          <p:cNvSpPr txBox="1">
            <a:spLocks noChangeArrowheads="1"/>
          </p:cNvSpPr>
          <p:nvPr/>
        </p:nvSpPr>
        <p:spPr bwMode="auto">
          <a:xfrm>
            <a:off x="6720880" y="1240160"/>
            <a:ext cx="3651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04" name="Text Box 12"/>
          <p:cNvSpPr txBox="1">
            <a:spLocks noChangeArrowheads="1"/>
          </p:cNvSpPr>
          <p:nvPr/>
        </p:nvSpPr>
        <p:spPr bwMode="auto">
          <a:xfrm>
            <a:off x="5896968" y="1537022"/>
            <a:ext cx="14636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Nível de sofisticação dos produtos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03" name="Text Box 11"/>
          <p:cNvSpPr txBox="1">
            <a:spLocks noChangeArrowheads="1"/>
          </p:cNvSpPr>
          <p:nvPr/>
        </p:nvSpPr>
        <p:spPr bwMode="auto">
          <a:xfrm>
            <a:off x="6049368" y="2337122"/>
            <a:ext cx="14636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Nível de rendimento </a:t>
            </a:r>
            <a:r>
              <a:rPr kumimoji="0" lang="pt-PT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 capita</a:t>
            </a: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dos países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02" name="Text Box 10"/>
          <p:cNvSpPr txBox="1">
            <a:spLocks noChangeArrowheads="1"/>
          </p:cNvSpPr>
          <p:nvPr/>
        </p:nvSpPr>
        <p:spPr bwMode="auto">
          <a:xfrm>
            <a:off x="2788643" y="2200597"/>
            <a:ext cx="7318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País I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01" name="Text Box 9"/>
          <p:cNvSpPr txBox="1">
            <a:spLocks noChangeArrowheads="1"/>
          </p:cNvSpPr>
          <p:nvPr/>
        </p:nvSpPr>
        <p:spPr bwMode="auto">
          <a:xfrm>
            <a:off x="3885605" y="2473647"/>
            <a:ext cx="7318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País II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00" name="Text Box 8"/>
          <p:cNvSpPr txBox="1">
            <a:spLocks noChangeArrowheads="1"/>
          </p:cNvSpPr>
          <p:nvPr/>
        </p:nvSpPr>
        <p:spPr bwMode="auto">
          <a:xfrm>
            <a:off x="5074643" y="2748285"/>
            <a:ext cx="7318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País III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199" name="Line 7"/>
          <p:cNvSpPr>
            <a:spLocks noChangeShapeType="1"/>
          </p:cNvSpPr>
          <p:nvPr/>
        </p:nvSpPr>
        <p:spPr bwMode="auto">
          <a:xfrm flipH="1">
            <a:off x="2056805" y="2291085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64198" name="Line 6"/>
          <p:cNvSpPr>
            <a:spLocks noChangeShapeType="1"/>
          </p:cNvSpPr>
          <p:nvPr/>
        </p:nvSpPr>
        <p:spPr bwMode="auto">
          <a:xfrm>
            <a:off x="3336330" y="2291085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64197" name="Line 5"/>
          <p:cNvSpPr>
            <a:spLocks noChangeShapeType="1"/>
          </p:cNvSpPr>
          <p:nvPr/>
        </p:nvSpPr>
        <p:spPr bwMode="auto">
          <a:xfrm flipH="1">
            <a:off x="3153768" y="2565722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64196" name="Line 4"/>
          <p:cNvSpPr>
            <a:spLocks noChangeShapeType="1"/>
          </p:cNvSpPr>
          <p:nvPr/>
        </p:nvSpPr>
        <p:spPr bwMode="auto">
          <a:xfrm>
            <a:off x="4434880" y="2565722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64195" name="Line 3"/>
          <p:cNvSpPr>
            <a:spLocks noChangeShapeType="1"/>
          </p:cNvSpPr>
          <p:nvPr/>
        </p:nvSpPr>
        <p:spPr bwMode="auto">
          <a:xfrm flipH="1">
            <a:off x="4250730" y="2772097"/>
            <a:ext cx="10064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64194" name="Line 2"/>
          <p:cNvSpPr>
            <a:spLocks noChangeShapeType="1"/>
          </p:cNvSpPr>
          <p:nvPr/>
        </p:nvSpPr>
        <p:spPr bwMode="auto">
          <a:xfrm>
            <a:off x="5714405" y="2772097"/>
            <a:ext cx="10969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64193" name="Text Box 1"/>
          <p:cNvSpPr txBox="1">
            <a:spLocks noChangeArrowheads="1"/>
          </p:cNvSpPr>
          <p:nvPr/>
        </p:nvSpPr>
        <p:spPr bwMode="auto">
          <a:xfrm>
            <a:off x="1691680" y="2337122"/>
            <a:ext cx="3651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35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64253" name="Rectangle 6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54" name="Rectangle 62"/>
          <p:cNvSpPr>
            <a:spLocks noChangeArrowheads="1"/>
          </p:cNvSpPr>
          <p:nvPr/>
        </p:nvSpPr>
        <p:spPr bwMode="auto">
          <a:xfrm>
            <a:off x="0" y="3284984"/>
            <a:ext cx="542488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Comércio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entre I e II: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Bens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C, D e E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4255" name="Rectangle 63"/>
          <p:cNvSpPr>
            <a:spLocks noChangeArrowheads="1"/>
          </p:cNvSpPr>
          <p:nvPr/>
        </p:nvSpPr>
        <p:spPr bwMode="auto">
          <a:xfrm>
            <a:off x="0" y="4005064"/>
            <a:ext cx="56268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Comércio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entre II e III: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Bens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E, F e G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Rectangle 63"/>
          <p:cNvSpPr>
            <a:spLocks noChangeArrowheads="1"/>
          </p:cNvSpPr>
          <p:nvPr/>
        </p:nvSpPr>
        <p:spPr bwMode="auto">
          <a:xfrm>
            <a:off x="25259" y="4653136"/>
            <a:ext cx="47083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Comércio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entre I e III: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Bens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Rectangle 63"/>
          <p:cNvSpPr>
            <a:spLocks noChangeArrowheads="1"/>
          </p:cNvSpPr>
          <p:nvPr/>
        </p:nvSpPr>
        <p:spPr bwMode="auto">
          <a:xfrm>
            <a:off x="25259" y="5354633"/>
            <a:ext cx="911874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Insuficiência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teoria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identifica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sentido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fluxos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entre 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países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5.3.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Kemp (1964)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11</a:t>
            </a:fld>
            <a:endParaRPr lang="pt-PT"/>
          </a:p>
        </p:txBody>
      </p:sp>
      <p:sp>
        <p:nvSpPr>
          <p:cNvPr id="26113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1152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35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64253" name="Rectangle 6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54" name="Rectangle 62"/>
          <p:cNvSpPr>
            <a:spLocks noChangeArrowheads="1"/>
          </p:cNvSpPr>
          <p:nvPr/>
        </p:nvSpPr>
        <p:spPr bwMode="auto">
          <a:xfrm>
            <a:off x="0" y="1033572"/>
            <a:ext cx="17588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Hipóteses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4255" name="Rectangle 63"/>
          <p:cNvSpPr>
            <a:spLocks noChangeArrowheads="1"/>
          </p:cNvSpPr>
          <p:nvPr/>
        </p:nvSpPr>
        <p:spPr bwMode="auto">
          <a:xfrm>
            <a:off x="0" y="2401724"/>
            <a:ext cx="40361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2800" dirty="0" smtClean="0">
                <a:latin typeface="Baskerville Old Face"/>
                <a:cs typeface="Times New Roman" pitchFamily="18" charset="0"/>
              </a:rPr>
              <a:t>	•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Dois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(X e Y)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Rectangle 63"/>
          <p:cNvSpPr>
            <a:spLocks noChangeArrowheads="1"/>
          </p:cNvSpPr>
          <p:nvPr/>
        </p:nvSpPr>
        <p:spPr bwMode="auto">
          <a:xfrm>
            <a:off x="25259" y="3196134"/>
            <a:ext cx="9118741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2800" dirty="0" smtClean="0">
                <a:latin typeface="Baskerville Old Face"/>
                <a:cs typeface="Times New Roman" pitchFamily="18" charset="0"/>
              </a:rPr>
              <a:t>	•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Existência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economias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escala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ambas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as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indústrias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internas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essas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indústrias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 Logo,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as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economias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escala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externas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às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empresas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o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mercado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funciona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concorrência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perfeita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Rectangle 63"/>
          <p:cNvSpPr>
            <a:spLocks noChangeArrowheads="1"/>
          </p:cNvSpPr>
          <p:nvPr/>
        </p:nvSpPr>
        <p:spPr bwMode="auto">
          <a:xfrm>
            <a:off x="25259" y="5283205"/>
            <a:ext cx="911874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		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Fronteira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Possibilidades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	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convexa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à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origem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5.3.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Kemp (1964)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12</a:t>
            </a:fld>
            <a:endParaRPr lang="pt-PT"/>
          </a:p>
        </p:txBody>
      </p:sp>
      <p:sp>
        <p:nvSpPr>
          <p:cNvPr id="26113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1152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35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64253" name="Rectangle 6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54" name="Rectangle 62"/>
          <p:cNvSpPr>
            <a:spLocks noChangeArrowheads="1"/>
          </p:cNvSpPr>
          <p:nvPr/>
        </p:nvSpPr>
        <p:spPr bwMode="auto">
          <a:xfrm>
            <a:off x="0" y="103357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Equilíbrio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autarcia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Rectangle 63"/>
          <p:cNvSpPr>
            <a:spLocks noChangeArrowheads="1"/>
          </p:cNvSpPr>
          <p:nvPr/>
        </p:nvSpPr>
        <p:spPr bwMode="auto">
          <a:xfrm>
            <a:off x="25259" y="5427801"/>
            <a:ext cx="9118741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1ª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conclusão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E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ponto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equilíbrio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instável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G tem-se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COxy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&lt; Px/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pelo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que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economia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ajusta-se para N 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para E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 flipV="1">
            <a:off x="2877096" y="1963464"/>
            <a:ext cx="0" cy="28336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2877096" y="4797152"/>
            <a:ext cx="3200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63" name="Arc 15"/>
          <p:cNvSpPr>
            <a:spLocks/>
          </p:cNvSpPr>
          <p:nvPr/>
        </p:nvSpPr>
        <p:spPr bwMode="auto">
          <a:xfrm flipH="1" flipV="1">
            <a:off x="2878683" y="1916832"/>
            <a:ext cx="2559050" cy="2840038"/>
          </a:xfrm>
          <a:custGeom>
            <a:avLst/>
            <a:gdLst>
              <a:gd name="G0" fmla="+- 0 0 0"/>
              <a:gd name="G1" fmla="+- 20965 0 0"/>
              <a:gd name="G2" fmla="+- 21600 0 0"/>
              <a:gd name="T0" fmla="*/ 5197 w 20842"/>
              <a:gd name="T1" fmla="*/ 0 h 20965"/>
              <a:gd name="T2" fmla="*/ 20842 w 20842"/>
              <a:gd name="T3" fmla="*/ 15292 h 20965"/>
              <a:gd name="T4" fmla="*/ 0 w 20842"/>
              <a:gd name="T5" fmla="*/ 20965 h 209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42" h="20965" fill="none" extrusionOk="0">
                <a:moveTo>
                  <a:pt x="5197" y="-1"/>
                </a:moveTo>
                <a:cubicBezTo>
                  <a:pt x="12798" y="1883"/>
                  <a:pt x="18784" y="7735"/>
                  <a:pt x="20841" y="15292"/>
                </a:cubicBezTo>
              </a:path>
              <a:path w="20842" h="20965" stroke="0" extrusionOk="0">
                <a:moveTo>
                  <a:pt x="5197" y="-1"/>
                </a:moveTo>
                <a:cubicBezTo>
                  <a:pt x="12798" y="1883"/>
                  <a:pt x="18784" y="7735"/>
                  <a:pt x="20841" y="15292"/>
                </a:cubicBezTo>
                <a:lnTo>
                  <a:pt x="0" y="20965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2602458" y="2002830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5894933" y="4864075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2627784" y="4746030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2969171" y="2971205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FPP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2877096" y="3306167"/>
            <a:ext cx="1371600" cy="1463675"/>
          </a:xfrm>
          <a:prstGeom prst="line">
            <a:avLst/>
          </a:prstGeom>
          <a:noFill/>
          <a:ln w="9525">
            <a:solidFill>
              <a:srgbClr val="CC99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3516858" y="3945930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608933" y="4014192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kumimoji="0" lang="pt-PT" sz="1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Arc 7"/>
          <p:cNvSpPr>
            <a:spLocks/>
          </p:cNvSpPr>
          <p:nvPr/>
        </p:nvSpPr>
        <p:spPr bwMode="auto">
          <a:xfrm flipH="1">
            <a:off x="4119885" y="4705077"/>
            <a:ext cx="92075" cy="920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791496" y="4936083"/>
            <a:ext cx="731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Px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Py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3883571" y="4234482"/>
            <a:ext cx="274637" cy="274638"/>
          </a:xfrm>
          <a:prstGeom prst="line">
            <a:avLst/>
          </a:prstGeom>
          <a:noFill/>
          <a:ln w="9525">
            <a:solidFill>
              <a:srgbClr val="CC99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883571" y="4288011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 </a:t>
            </a:r>
            <a:endParaRPr kumimoji="0" lang="pt-PT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4022725" y="4288011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4814813" y="4648051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" name="Text Box 1"/>
          <p:cNvSpPr txBox="1">
            <a:spLocks noChangeArrowheads="1"/>
          </p:cNvSpPr>
          <p:nvPr/>
        </p:nvSpPr>
        <p:spPr bwMode="auto">
          <a:xfrm>
            <a:off x="4705896" y="4653136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2897162" y="191174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4932040" y="4005064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5.3.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Kemp (1964)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13</a:t>
            </a:fld>
            <a:endParaRPr lang="pt-PT"/>
          </a:p>
        </p:txBody>
      </p:sp>
      <p:sp>
        <p:nvSpPr>
          <p:cNvPr id="26113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1152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35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64253" name="Rectangle 6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54" name="Rectangle 62"/>
          <p:cNvSpPr>
            <a:spLocks noChangeArrowheads="1"/>
          </p:cNvSpPr>
          <p:nvPr/>
        </p:nvSpPr>
        <p:spPr bwMode="auto">
          <a:xfrm>
            <a:off x="0" y="62068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Equilíbrio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economia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aberta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Rectangle 63"/>
          <p:cNvSpPr>
            <a:spLocks noChangeArrowheads="1"/>
          </p:cNvSpPr>
          <p:nvPr/>
        </p:nvSpPr>
        <p:spPr bwMode="auto">
          <a:xfrm>
            <a:off x="25259" y="4617710"/>
            <a:ext cx="9118741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Se (Px/</a:t>
            </a:r>
            <a:r>
              <a:rPr lang="fr-FR" sz="2200" dirty="0" err="1" smtClean="0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2200" baseline="-25000" dirty="0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&gt; TOT</a:t>
            </a:r>
            <a:r>
              <a:rPr lang="fr-FR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200" dirty="0" err="1" smtClean="0">
                <a:latin typeface="Times New Roman" pitchFamily="18" charset="0"/>
                <a:cs typeface="Times New Roman" pitchFamily="18" charset="0"/>
              </a:rPr>
              <a:t>economia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ajusta-se para N e </a:t>
            </a:r>
            <a:r>
              <a:rPr lang="fr-FR" sz="2200" dirty="0" err="1" smtClean="0">
                <a:latin typeface="Times New Roman" pitchFamily="18" charset="0"/>
                <a:cs typeface="Times New Roman" pitchFamily="18" charset="0"/>
              </a:rPr>
              <a:t>especializa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-se </a:t>
            </a:r>
            <a:r>
              <a:rPr lang="fr-FR" sz="2200" dirty="0" err="1" smtClean="0">
                <a:latin typeface="Times New Roman" pitchFamily="18" charset="0"/>
                <a:cs typeface="Times New Roman" pitchFamily="18" charset="0"/>
              </a:rPr>
              <a:t>completamente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X, </a:t>
            </a:r>
            <a:r>
              <a:rPr lang="fr-FR" sz="22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200" dirty="0" err="1" smtClean="0">
                <a:latin typeface="Times New Roman" pitchFamily="18" charset="0"/>
                <a:cs typeface="Times New Roman" pitchFamily="18" charset="0"/>
              </a:rPr>
              <a:t>exportação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2200" dirty="0" err="1" smtClean="0">
                <a:latin typeface="Times New Roman" pitchFamily="18" charset="0"/>
                <a:cs typeface="Times New Roman" pitchFamily="18" charset="0"/>
              </a:rPr>
              <a:t>Isto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porque </a:t>
            </a:r>
            <a:r>
              <a:rPr lang="fr-FR" sz="2200" dirty="0" err="1" smtClean="0">
                <a:latin typeface="Times New Roman" pitchFamily="18" charset="0"/>
                <a:cs typeface="Times New Roman" pitchFamily="18" charset="0"/>
              </a:rPr>
              <a:t>esta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 smtClean="0">
                <a:latin typeface="Times New Roman" pitchFamily="18" charset="0"/>
                <a:cs typeface="Times New Roman" pitchFamily="18" charset="0"/>
              </a:rPr>
              <a:t>condição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garante que o </a:t>
            </a:r>
            <a:r>
              <a:rPr lang="fr-FR" sz="22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 smtClean="0">
                <a:latin typeface="Times New Roman" pitchFamily="18" charset="0"/>
                <a:cs typeface="Times New Roman" pitchFamily="18" charset="0"/>
              </a:rPr>
              <a:t>relativo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 smtClean="0">
                <a:latin typeface="Times New Roman" pitchFamily="18" charset="0"/>
                <a:cs typeface="Times New Roman" pitchFamily="18" charset="0"/>
              </a:rPr>
              <a:t>autárcico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é </a:t>
            </a:r>
            <a:r>
              <a:rPr lang="fr-FR" sz="2200" dirty="0" err="1" smtClean="0">
                <a:latin typeface="Times New Roman" pitchFamily="18" charset="0"/>
                <a:cs typeface="Times New Roman" pitchFamily="18" charset="0"/>
              </a:rPr>
              <a:t>sempre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 smtClean="0">
                <a:latin typeface="Times New Roman" pitchFamily="18" charset="0"/>
                <a:cs typeface="Times New Roman" pitchFamily="18" charset="0"/>
              </a:rPr>
              <a:t>diferente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2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 smtClean="0">
                <a:latin typeface="Times New Roman" pitchFamily="18" charset="0"/>
                <a:cs typeface="Times New Roman" pitchFamily="18" charset="0"/>
              </a:rPr>
              <a:t>relativo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 smtClean="0">
                <a:latin typeface="Times New Roman" pitchFamily="18" charset="0"/>
                <a:cs typeface="Times New Roman" pitchFamily="18" charset="0"/>
              </a:rPr>
              <a:t>internacional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sz="2200" dirty="0" err="1" smtClean="0">
                <a:latin typeface="Times New Roman" pitchFamily="18" charset="0"/>
                <a:cs typeface="Times New Roman" pitchFamily="18" charset="0"/>
              </a:rPr>
              <a:t>temos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 smtClean="0">
                <a:latin typeface="Times New Roman" pitchFamily="18" charset="0"/>
                <a:cs typeface="Times New Roman" pitchFamily="18" charset="0"/>
              </a:rPr>
              <a:t>sempre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(Px/</a:t>
            </a:r>
            <a:r>
              <a:rPr lang="fr-FR" sz="2200" dirty="0" err="1" smtClean="0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22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&lt; (Px/</a:t>
            </a:r>
            <a:r>
              <a:rPr lang="fr-FR" sz="2200" dirty="0" err="1" smtClean="0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2200" baseline="-25000" dirty="0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. Note-se que </a:t>
            </a:r>
            <a:r>
              <a:rPr lang="fr-FR" sz="2200" dirty="0" err="1" smtClean="0">
                <a:latin typeface="Times New Roman" pitchFamily="18" charset="0"/>
                <a:cs typeface="Times New Roman" pitchFamily="18" charset="0"/>
              </a:rPr>
              <a:t>podemos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ter (Px/</a:t>
            </a:r>
            <a:r>
              <a:rPr lang="fr-FR" sz="2200" dirty="0" err="1" smtClean="0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2200" baseline="-25000" dirty="0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= TOT</a:t>
            </a:r>
            <a:r>
              <a:rPr lang="fr-FR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 smtClean="0">
                <a:latin typeface="Times New Roman" pitchFamily="18" charset="0"/>
                <a:cs typeface="Times New Roman" pitchFamily="18" charset="0"/>
              </a:rPr>
              <a:t>desde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que continue a </a:t>
            </a:r>
            <a:r>
              <a:rPr lang="fr-FR" sz="2200" dirty="0" err="1" smtClean="0">
                <a:latin typeface="Times New Roman" pitchFamily="18" charset="0"/>
                <a:cs typeface="Times New Roman" pitchFamily="18" charset="0"/>
              </a:rPr>
              <a:t>verificar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-se a </a:t>
            </a:r>
            <a:r>
              <a:rPr lang="fr-FR" sz="2200" dirty="0" err="1" smtClean="0">
                <a:latin typeface="Times New Roman" pitchFamily="18" charset="0"/>
                <a:cs typeface="Times New Roman" pitchFamily="18" charset="0"/>
              </a:rPr>
              <a:t>desigualdade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entre o </a:t>
            </a:r>
            <a:r>
              <a:rPr lang="fr-FR" sz="22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 smtClean="0">
                <a:latin typeface="Times New Roman" pitchFamily="18" charset="0"/>
                <a:cs typeface="Times New Roman" pitchFamily="18" charset="0"/>
              </a:rPr>
              <a:t>autárcico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e o </a:t>
            </a:r>
            <a:r>
              <a:rPr lang="fr-FR" sz="22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 smtClean="0">
                <a:latin typeface="Times New Roman" pitchFamily="18" charset="0"/>
                <a:cs typeface="Times New Roman" pitchFamily="18" charset="0"/>
              </a:rPr>
              <a:t>internacional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sz="2200" dirty="0" err="1" smtClean="0">
                <a:latin typeface="Times New Roman" pitchFamily="18" charset="0"/>
                <a:cs typeface="Times New Roman" pitchFamily="18" charset="0"/>
              </a:rPr>
              <a:t>essa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 smtClean="0">
                <a:latin typeface="Times New Roman" pitchFamily="18" charset="0"/>
                <a:cs typeface="Times New Roman" pitchFamily="18" charset="0"/>
              </a:rPr>
              <a:t>desigualdade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for grande.</a:t>
            </a:r>
            <a:endParaRPr lang="pt-PT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21" name="Line 25"/>
          <p:cNvSpPr>
            <a:spLocks noChangeShapeType="1"/>
          </p:cNvSpPr>
          <p:nvPr/>
        </p:nvSpPr>
        <p:spPr bwMode="auto">
          <a:xfrm flipV="1">
            <a:off x="2897162" y="1313805"/>
            <a:ext cx="0" cy="28352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>
            <a:off x="2897162" y="4149080"/>
            <a:ext cx="3200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719" name="Arc 23"/>
          <p:cNvSpPr>
            <a:spLocks/>
          </p:cNvSpPr>
          <p:nvPr/>
        </p:nvSpPr>
        <p:spPr bwMode="auto">
          <a:xfrm flipH="1" flipV="1">
            <a:off x="2897162" y="1268760"/>
            <a:ext cx="2538934" cy="2880320"/>
          </a:xfrm>
          <a:custGeom>
            <a:avLst/>
            <a:gdLst>
              <a:gd name="G0" fmla="+- 0 0 0"/>
              <a:gd name="G1" fmla="+- 20965 0 0"/>
              <a:gd name="G2" fmla="+- 21600 0 0"/>
              <a:gd name="T0" fmla="*/ 5197 w 20842"/>
              <a:gd name="T1" fmla="*/ 0 h 20965"/>
              <a:gd name="T2" fmla="*/ 20842 w 20842"/>
              <a:gd name="T3" fmla="*/ 15292 h 20965"/>
              <a:gd name="T4" fmla="*/ 0 w 20842"/>
              <a:gd name="T5" fmla="*/ 20965 h 209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42" h="20965" fill="none" extrusionOk="0">
                <a:moveTo>
                  <a:pt x="5197" y="-1"/>
                </a:moveTo>
                <a:cubicBezTo>
                  <a:pt x="12798" y="1883"/>
                  <a:pt x="18784" y="7735"/>
                  <a:pt x="20841" y="15292"/>
                </a:cubicBezTo>
              </a:path>
              <a:path w="20842" h="20965" stroke="0" extrusionOk="0">
                <a:moveTo>
                  <a:pt x="5197" y="-1"/>
                </a:moveTo>
                <a:cubicBezTo>
                  <a:pt x="12798" y="1883"/>
                  <a:pt x="18784" y="7735"/>
                  <a:pt x="20841" y="15292"/>
                </a:cubicBezTo>
                <a:lnTo>
                  <a:pt x="0" y="20965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718" name="Line 22"/>
          <p:cNvSpPr>
            <a:spLocks noChangeShapeType="1"/>
          </p:cNvSpPr>
          <p:nvPr/>
        </p:nvSpPr>
        <p:spPr bwMode="auto">
          <a:xfrm>
            <a:off x="2897162" y="2128887"/>
            <a:ext cx="457200" cy="20113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 flipH="1" flipV="1">
            <a:off x="2897162" y="3691880"/>
            <a:ext cx="1920875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716" name="Line 20"/>
          <p:cNvSpPr>
            <a:spLocks noChangeShapeType="1"/>
          </p:cNvSpPr>
          <p:nvPr/>
        </p:nvSpPr>
        <p:spPr bwMode="auto">
          <a:xfrm>
            <a:off x="2897162" y="2608312"/>
            <a:ext cx="1386806" cy="1540768"/>
          </a:xfrm>
          <a:prstGeom prst="line">
            <a:avLst/>
          </a:prstGeom>
          <a:noFill/>
          <a:ln w="9525">
            <a:solidFill>
              <a:srgbClr val="CC99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715" name="Arc 19"/>
          <p:cNvSpPr>
            <a:spLocks/>
          </p:cNvSpPr>
          <p:nvPr/>
        </p:nvSpPr>
        <p:spPr bwMode="auto">
          <a:xfrm flipH="1">
            <a:off x="3224039" y="4057005"/>
            <a:ext cx="123825" cy="92075"/>
          </a:xfrm>
          <a:custGeom>
            <a:avLst/>
            <a:gdLst>
              <a:gd name="G0" fmla="+- 7752 0 0"/>
              <a:gd name="G1" fmla="+- 21600 0 0"/>
              <a:gd name="G2" fmla="+- 21600 0 0"/>
              <a:gd name="T0" fmla="*/ 0 w 29352"/>
              <a:gd name="T1" fmla="*/ 1439 h 21600"/>
              <a:gd name="T2" fmla="*/ 29352 w 29352"/>
              <a:gd name="T3" fmla="*/ 21600 h 21600"/>
              <a:gd name="T4" fmla="*/ 7752 w 2935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352" h="21600" fill="none" extrusionOk="0">
                <a:moveTo>
                  <a:pt x="-1" y="1438"/>
                </a:moveTo>
                <a:cubicBezTo>
                  <a:pt x="2473" y="487"/>
                  <a:pt x="5101" y="-1"/>
                  <a:pt x="7752" y="0"/>
                </a:cubicBezTo>
                <a:cubicBezTo>
                  <a:pt x="19681" y="0"/>
                  <a:pt x="29352" y="9670"/>
                  <a:pt x="29352" y="21600"/>
                </a:cubicBezTo>
              </a:path>
              <a:path w="29352" h="21600" stroke="0" extrusionOk="0">
                <a:moveTo>
                  <a:pt x="-1" y="1438"/>
                </a:moveTo>
                <a:cubicBezTo>
                  <a:pt x="2473" y="487"/>
                  <a:pt x="5101" y="-1"/>
                  <a:pt x="7752" y="0"/>
                </a:cubicBezTo>
                <a:cubicBezTo>
                  <a:pt x="19681" y="0"/>
                  <a:pt x="29352" y="9670"/>
                  <a:pt x="29352" y="21600"/>
                </a:cubicBezTo>
                <a:lnTo>
                  <a:pt x="7752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714" name="Arc 18"/>
          <p:cNvSpPr>
            <a:spLocks/>
          </p:cNvSpPr>
          <p:nvPr/>
        </p:nvSpPr>
        <p:spPr bwMode="auto">
          <a:xfrm flipH="1">
            <a:off x="4360837" y="4057005"/>
            <a:ext cx="92075" cy="920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5894933" y="4221088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2622525" y="1314872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4382765" y="4216003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TOT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3079725" y="4216003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TOT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9" name="Arc 13"/>
          <p:cNvSpPr>
            <a:spLocks/>
          </p:cNvSpPr>
          <p:nvPr/>
        </p:nvSpPr>
        <p:spPr bwMode="auto">
          <a:xfrm flipH="1">
            <a:off x="4088135" y="4057005"/>
            <a:ext cx="123825" cy="92075"/>
          </a:xfrm>
          <a:custGeom>
            <a:avLst/>
            <a:gdLst>
              <a:gd name="G0" fmla="+- 7752 0 0"/>
              <a:gd name="G1" fmla="+- 21600 0 0"/>
              <a:gd name="G2" fmla="+- 21600 0 0"/>
              <a:gd name="T0" fmla="*/ 0 w 29352"/>
              <a:gd name="T1" fmla="*/ 1439 h 21600"/>
              <a:gd name="T2" fmla="*/ 29352 w 29352"/>
              <a:gd name="T3" fmla="*/ 21600 h 21600"/>
              <a:gd name="T4" fmla="*/ 7752 w 2935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352" h="21600" fill="none" extrusionOk="0">
                <a:moveTo>
                  <a:pt x="-1" y="1438"/>
                </a:moveTo>
                <a:cubicBezTo>
                  <a:pt x="2473" y="487"/>
                  <a:pt x="5101" y="-1"/>
                  <a:pt x="7752" y="0"/>
                </a:cubicBezTo>
                <a:cubicBezTo>
                  <a:pt x="19681" y="0"/>
                  <a:pt x="29352" y="9670"/>
                  <a:pt x="29352" y="21600"/>
                </a:cubicBezTo>
              </a:path>
              <a:path w="29352" h="21600" stroke="0" extrusionOk="0">
                <a:moveTo>
                  <a:pt x="-1" y="1438"/>
                </a:moveTo>
                <a:cubicBezTo>
                  <a:pt x="2473" y="487"/>
                  <a:pt x="5101" y="-1"/>
                  <a:pt x="7752" y="0"/>
                </a:cubicBezTo>
                <a:cubicBezTo>
                  <a:pt x="19681" y="0"/>
                  <a:pt x="29352" y="9670"/>
                  <a:pt x="29352" y="21600"/>
                </a:cubicBezTo>
                <a:lnTo>
                  <a:pt x="7752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3811562" y="4216003"/>
            <a:ext cx="7604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Px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Py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2699793" y="3999979"/>
            <a:ext cx="36004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3536925" y="3279899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E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</a:t>
            </a:r>
            <a:endParaRPr kumimoji="0" lang="pt-PT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3079725" y="2343795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FPP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4725962" y="3999979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2714600" y="1983755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4767957" y="3142605"/>
            <a:ext cx="92075" cy="1006475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4725962" y="2860725"/>
            <a:ext cx="12795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(Px/Py)</a:t>
            </a:r>
            <a:r>
              <a:rPr kumimoji="0" lang="pt-PT" sz="1000" b="0" i="0" u="none" strike="noStrike" cap="none" normalizeH="0" baseline="-3000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</a:t>
            </a: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&gt; TOT</a:t>
            </a:r>
            <a:r>
              <a:rPr kumimoji="0" lang="pt-PT" sz="1000" b="0" i="0" u="none" strike="noStrike" cap="none" normalizeH="0" baseline="-3000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" name="Line 2"/>
          <p:cNvSpPr>
            <a:spLocks noChangeShapeType="1"/>
          </p:cNvSpPr>
          <p:nvPr/>
        </p:nvSpPr>
        <p:spPr bwMode="auto">
          <a:xfrm flipH="1" flipV="1">
            <a:off x="2897162" y="2112789"/>
            <a:ext cx="1279525" cy="92075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4176687" y="2082850"/>
            <a:ext cx="11890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(Px/Py)</a:t>
            </a:r>
            <a:r>
              <a:rPr kumimoji="0" lang="pt-PT" sz="1000" b="0" i="0" u="none" strike="noStrike" cap="none" normalizeH="0" baseline="-3000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</a:t>
            </a: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&lt; TOT</a:t>
            </a:r>
            <a:r>
              <a:rPr kumimoji="0" lang="pt-PT" sz="1000" b="0" i="0" u="none" strike="noStrike" cap="none" normalizeH="0" baseline="-3000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9737" name="Rectangle 4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2897162" y="191174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4932040" y="4005064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5.3.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Kemp (1964)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14</a:t>
            </a:fld>
            <a:endParaRPr lang="pt-PT"/>
          </a:p>
        </p:txBody>
      </p:sp>
      <p:sp>
        <p:nvSpPr>
          <p:cNvPr id="26113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1152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35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64253" name="Rectangle 6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54" name="Rectangle 62"/>
          <p:cNvSpPr>
            <a:spLocks noChangeArrowheads="1"/>
          </p:cNvSpPr>
          <p:nvPr/>
        </p:nvSpPr>
        <p:spPr bwMode="auto">
          <a:xfrm>
            <a:off x="0" y="62068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Equilíbrio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economia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aberta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21" name="Line 25"/>
          <p:cNvSpPr>
            <a:spLocks noChangeShapeType="1"/>
          </p:cNvSpPr>
          <p:nvPr/>
        </p:nvSpPr>
        <p:spPr bwMode="auto">
          <a:xfrm flipV="1">
            <a:off x="2897162" y="1313805"/>
            <a:ext cx="0" cy="28352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>
            <a:off x="2897162" y="4149080"/>
            <a:ext cx="3200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719" name="Arc 23"/>
          <p:cNvSpPr>
            <a:spLocks/>
          </p:cNvSpPr>
          <p:nvPr/>
        </p:nvSpPr>
        <p:spPr bwMode="auto">
          <a:xfrm flipH="1" flipV="1">
            <a:off x="2897162" y="1268760"/>
            <a:ext cx="2538934" cy="2880320"/>
          </a:xfrm>
          <a:custGeom>
            <a:avLst/>
            <a:gdLst>
              <a:gd name="G0" fmla="+- 0 0 0"/>
              <a:gd name="G1" fmla="+- 20965 0 0"/>
              <a:gd name="G2" fmla="+- 21600 0 0"/>
              <a:gd name="T0" fmla="*/ 5197 w 20842"/>
              <a:gd name="T1" fmla="*/ 0 h 20965"/>
              <a:gd name="T2" fmla="*/ 20842 w 20842"/>
              <a:gd name="T3" fmla="*/ 15292 h 20965"/>
              <a:gd name="T4" fmla="*/ 0 w 20842"/>
              <a:gd name="T5" fmla="*/ 20965 h 209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42" h="20965" fill="none" extrusionOk="0">
                <a:moveTo>
                  <a:pt x="5197" y="-1"/>
                </a:moveTo>
                <a:cubicBezTo>
                  <a:pt x="12798" y="1883"/>
                  <a:pt x="18784" y="7735"/>
                  <a:pt x="20841" y="15292"/>
                </a:cubicBezTo>
              </a:path>
              <a:path w="20842" h="20965" stroke="0" extrusionOk="0">
                <a:moveTo>
                  <a:pt x="5197" y="-1"/>
                </a:moveTo>
                <a:cubicBezTo>
                  <a:pt x="12798" y="1883"/>
                  <a:pt x="18784" y="7735"/>
                  <a:pt x="20841" y="15292"/>
                </a:cubicBezTo>
                <a:lnTo>
                  <a:pt x="0" y="20965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718" name="Line 22"/>
          <p:cNvSpPr>
            <a:spLocks noChangeShapeType="1"/>
          </p:cNvSpPr>
          <p:nvPr/>
        </p:nvSpPr>
        <p:spPr bwMode="auto">
          <a:xfrm>
            <a:off x="2897162" y="2128887"/>
            <a:ext cx="457200" cy="20113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 flipH="1" flipV="1">
            <a:off x="2897162" y="3691880"/>
            <a:ext cx="1920875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716" name="Line 20"/>
          <p:cNvSpPr>
            <a:spLocks noChangeShapeType="1"/>
          </p:cNvSpPr>
          <p:nvPr/>
        </p:nvSpPr>
        <p:spPr bwMode="auto">
          <a:xfrm>
            <a:off x="2897162" y="2608312"/>
            <a:ext cx="1386806" cy="1540768"/>
          </a:xfrm>
          <a:prstGeom prst="line">
            <a:avLst/>
          </a:prstGeom>
          <a:noFill/>
          <a:ln w="9525">
            <a:solidFill>
              <a:srgbClr val="CC99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715" name="Arc 19"/>
          <p:cNvSpPr>
            <a:spLocks/>
          </p:cNvSpPr>
          <p:nvPr/>
        </p:nvSpPr>
        <p:spPr bwMode="auto">
          <a:xfrm flipH="1">
            <a:off x="3224039" y="4057005"/>
            <a:ext cx="123825" cy="92075"/>
          </a:xfrm>
          <a:custGeom>
            <a:avLst/>
            <a:gdLst>
              <a:gd name="G0" fmla="+- 7752 0 0"/>
              <a:gd name="G1" fmla="+- 21600 0 0"/>
              <a:gd name="G2" fmla="+- 21600 0 0"/>
              <a:gd name="T0" fmla="*/ 0 w 29352"/>
              <a:gd name="T1" fmla="*/ 1439 h 21600"/>
              <a:gd name="T2" fmla="*/ 29352 w 29352"/>
              <a:gd name="T3" fmla="*/ 21600 h 21600"/>
              <a:gd name="T4" fmla="*/ 7752 w 2935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352" h="21600" fill="none" extrusionOk="0">
                <a:moveTo>
                  <a:pt x="-1" y="1438"/>
                </a:moveTo>
                <a:cubicBezTo>
                  <a:pt x="2473" y="487"/>
                  <a:pt x="5101" y="-1"/>
                  <a:pt x="7752" y="0"/>
                </a:cubicBezTo>
                <a:cubicBezTo>
                  <a:pt x="19681" y="0"/>
                  <a:pt x="29352" y="9670"/>
                  <a:pt x="29352" y="21600"/>
                </a:cubicBezTo>
              </a:path>
              <a:path w="29352" h="21600" stroke="0" extrusionOk="0">
                <a:moveTo>
                  <a:pt x="-1" y="1438"/>
                </a:moveTo>
                <a:cubicBezTo>
                  <a:pt x="2473" y="487"/>
                  <a:pt x="5101" y="-1"/>
                  <a:pt x="7752" y="0"/>
                </a:cubicBezTo>
                <a:cubicBezTo>
                  <a:pt x="19681" y="0"/>
                  <a:pt x="29352" y="9670"/>
                  <a:pt x="29352" y="21600"/>
                </a:cubicBezTo>
                <a:lnTo>
                  <a:pt x="7752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714" name="Arc 18"/>
          <p:cNvSpPr>
            <a:spLocks/>
          </p:cNvSpPr>
          <p:nvPr/>
        </p:nvSpPr>
        <p:spPr bwMode="auto">
          <a:xfrm flipH="1">
            <a:off x="4360837" y="4057005"/>
            <a:ext cx="92075" cy="920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5894933" y="4221088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2622525" y="1314872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4382765" y="4216003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TOT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3079725" y="4216003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TOT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9" name="Arc 13"/>
          <p:cNvSpPr>
            <a:spLocks/>
          </p:cNvSpPr>
          <p:nvPr/>
        </p:nvSpPr>
        <p:spPr bwMode="auto">
          <a:xfrm flipH="1">
            <a:off x="4088135" y="4057005"/>
            <a:ext cx="123825" cy="92075"/>
          </a:xfrm>
          <a:custGeom>
            <a:avLst/>
            <a:gdLst>
              <a:gd name="G0" fmla="+- 7752 0 0"/>
              <a:gd name="G1" fmla="+- 21600 0 0"/>
              <a:gd name="G2" fmla="+- 21600 0 0"/>
              <a:gd name="T0" fmla="*/ 0 w 29352"/>
              <a:gd name="T1" fmla="*/ 1439 h 21600"/>
              <a:gd name="T2" fmla="*/ 29352 w 29352"/>
              <a:gd name="T3" fmla="*/ 21600 h 21600"/>
              <a:gd name="T4" fmla="*/ 7752 w 2935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352" h="21600" fill="none" extrusionOk="0">
                <a:moveTo>
                  <a:pt x="-1" y="1438"/>
                </a:moveTo>
                <a:cubicBezTo>
                  <a:pt x="2473" y="487"/>
                  <a:pt x="5101" y="-1"/>
                  <a:pt x="7752" y="0"/>
                </a:cubicBezTo>
                <a:cubicBezTo>
                  <a:pt x="19681" y="0"/>
                  <a:pt x="29352" y="9670"/>
                  <a:pt x="29352" y="21600"/>
                </a:cubicBezTo>
              </a:path>
              <a:path w="29352" h="21600" stroke="0" extrusionOk="0">
                <a:moveTo>
                  <a:pt x="-1" y="1438"/>
                </a:moveTo>
                <a:cubicBezTo>
                  <a:pt x="2473" y="487"/>
                  <a:pt x="5101" y="-1"/>
                  <a:pt x="7752" y="0"/>
                </a:cubicBezTo>
                <a:cubicBezTo>
                  <a:pt x="19681" y="0"/>
                  <a:pt x="29352" y="9670"/>
                  <a:pt x="29352" y="21600"/>
                </a:cubicBezTo>
                <a:lnTo>
                  <a:pt x="7752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3811562" y="4216003"/>
            <a:ext cx="7604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Px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Py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2699793" y="3999979"/>
            <a:ext cx="36004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3536925" y="3279899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E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</a:t>
            </a:r>
            <a:endParaRPr kumimoji="0" lang="pt-PT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3079725" y="2343795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FPP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4725962" y="3999979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2714600" y="1983755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4767957" y="3142605"/>
            <a:ext cx="92075" cy="1006475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4725962" y="2860725"/>
            <a:ext cx="12795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(Px/Py)</a:t>
            </a:r>
            <a:r>
              <a:rPr kumimoji="0" lang="pt-PT" sz="1000" b="0" i="0" u="none" strike="noStrike" cap="none" normalizeH="0" baseline="-3000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</a:t>
            </a: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&gt; TOT</a:t>
            </a:r>
            <a:r>
              <a:rPr kumimoji="0" lang="pt-PT" sz="1000" b="0" i="0" u="none" strike="noStrike" cap="none" normalizeH="0" baseline="-3000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" name="Line 2"/>
          <p:cNvSpPr>
            <a:spLocks noChangeShapeType="1"/>
          </p:cNvSpPr>
          <p:nvPr/>
        </p:nvSpPr>
        <p:spPr bwMode="auto">
          <a:xfrm flipH="1" flipV="1">
            <a:off x="2897162" y="2112789"/>
            <a:ext cx="1279525" cy="92075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4176687" y="2082850"/>
            <a:ext cx="11890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(Px/Py)</a:t>
            </a:r>
            <a:r>
              <a:rPr kumimoji="0" lang="pt-PT" sz="1000" b="0" i="0" u="none" strike="noStrike" cap="none" normalizeH="0" baseline="-3000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</a:t>
            </a: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&lt; TOT</a:t>
            </a:r>
            <a:r>
              <a:rPr kumimoji="0" lang="pt-PT" sz="1000" b="0" i="0" u="none" strike="noStrike" cap="none" normalizeH="0" baseline="-3000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9737" name="Rectangle 4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Rectangle 63"/>
          <p:cNvSpPr>
            <a:spLocks noChangeArrowheads="1"/>
          </p:cNvSpPr>
          <p:nvPr/>
        </p:nvSpPr>
        <p:spPr bwMode="auto">
          <a:xfrm>
            <a:off x="35496" y="4566607"/>
            <a:ext cx="9118741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Se (Px/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&lt; TOT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economia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ajusta-se para M 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especializa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-se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completamente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Y,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exportação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Isto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porque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temos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sempre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(Px/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&gt; (Px/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 Da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mesma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forma,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conclusão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mantém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-se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(Px/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= TOT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desigualdade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entre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mantiver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 for grande.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5.3.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Kemp (1964)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15</a:t>
            </a:fld>
            <a:endParaRPr lang="pt-PT"/>
          </a:p>
        </p:txBody>
      </p:sp>
      <p:sp>
        <p:nvSpPr>
          <p:cNvPr id="26113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1152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35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64253" name="Rectangle 6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54" name="Rectangle 62"/>
          <p:cNvSpPr>
            <a:spLocks noChangeArrowheads="1"/>
          </p:cNvSpPr>
          <p:nvPr/>
        </p:nvSpPr>
        <p:spPr bwMode="auto">
          <a:xfrm>
            <a:off x="0" y="1541109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2ª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conclusão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Se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existirem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diferenças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consideráveis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entre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equilíbrio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autarcia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equilíbrio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internacional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pode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determinar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-se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padrão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9737" name="Rectangle 4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5.3.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Kemp (1964)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16</a:t>
            </a:fld>
            <a:endParaRPr lang="pt-PT"/>
          </a:p>
        </p:txBody>
      </p:sp>
      <p:sp>
        <p:nvSpPr>
          <p:cNvPr id="26113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1152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35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64253" name="Rectangle 6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54" name="Rectangle 62"/>
          <p:cNvSpPr>
            <a:spLocks noChangeArrowheads="1"/>
          </p:cNvSpPr>
          <p:nvPr/>
        </p:nvSpPr>
        <p:spPr bwMode="auto">
          <a:xfrm>
            <a:off x="0" y="4278575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Se TOT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&gt; (Px/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&gt; TOT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economia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pode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ajustar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-se para F mas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seu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nível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estar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degrada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-se (o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perde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 e F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ponto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equilíbrio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estável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especialização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incompleta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embora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instável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acontece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acidente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histórico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9737" name="Rectangle 4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3" name="Line 23"/>
          <p:cNvSpPr>
            <a:spLocks noChangeShapeType="1"/>
          </p:cNvSpPr>
          <p:nvPr/>
        </p:nvSpPr>
        <p:spPr bwMode="auto">
          <a:xfrm flipV="1">
            <a:off x="3171800" y="1027361"/>
            <a:ext cx="0" cy="28336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0742" name="Line 22"/>
          <p:cNvSpPr>
            <a:spLocks noChangeShapeType="1"/>
          </p:cNvSpPr>
          <p:nvPr/>
        </p:nvSpPr>
        <p:spPr bwMode="auto">
          <a:xfrm>
            <a:off x="3171800" y="3861048"/>
            <a:ext cx="3200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0741" name="Arc 21"/>
          <p:cNvSpPr>
            <a:spLocks/>
          </p:cNvSpPr>
          <p:nvPr/>
        </p:nvSpPr>
        <p:spPr bwMode="auto">
          <a:xfrm flipH="1" flipV="1">
            <a:off x="3171800" y="980727"/>
            <a:ext cx="2624336" cy="2880320"/>
          </a:xfrm>
          <a:custGeom>
            <a:avLst/>
            <a:gdLst>
              <a:gd name="G0" fmla="+- 0 0 0"/>
              <a:gd name="G1" fmla="+- 20965 0 0"/>
              <a:gd name="G2" fmla="+- 21600 0 0"/>
              <a:gd name="T0" fmla="*/ 5197 w 20842"/>
              <a:gd name="T1" fmla="*/ 0 h 20965"/>
              <a:gd name="T2" fmla="*/ 20842 w 20842"/>
              <a:gd name="T3" fmla="*/ 15292 h 20965"/>
              <a:gd name="T4" fmla="*/ 0 w 20842"/>
              <a:gd name="T5" fmla="*/ 20965 h 209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42" h="20965" fill="none" extrusionOk="0">
                <a:moveTo>
                  <a:pt x="5197" y="-1"/>
                </a:moveTo>
                <a:cubicBezTo>
                  <a:pt x="12798" y="1883"/>
                  <a:pt x="18784" y="7735"/>
                  <a:pt x="20841" y="15292"/>
                </a:cubicBezTo>
              </a:path>
              <a:path w="20842" h="20965" stroke="0" extrusionOk="0">
                <a:moveTo>
                  <a:pt x="5197" y="-1"/>
                </a:moveTo>
                <a:cubicBezTo>
                  <a:pt x="12798" y="1883"/>
                  <a:pt x="18784" y="7735"/>
                  <a:pt x="20841" y="15292"/>
                </a:cubicBezTo>
                <a:lnTo>
                  <a:pt x="0" y="20965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>
            <a:off x="3171800" y="2340794"/>
            <a:ext cx="1472208" cy="1520254"/>
          </a:xfrm>
          <a:prstGeom prst="line">
            <a:avLst/>
          </a:prstGeom>
          <a:noFill/>
          <a:ln w="9525">
            <a:solidFill>
              <a:srgbClr val="CC99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 flipH="1" flipV="1">
            <a:off x="3171800" y="3403848"/>
            <a:ext cx="1919288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>
            <a:off x="3203848" y="1844824"/>
            <a:ext cx="425152" cy="202790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3811563" y="2996952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E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</a:t>
            </a:r>
            <a:endParaRPr kumimoji="0" lang="pt-PT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2915816" y="371194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2987650" y="1608956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3171800" y="1608956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5102845" y="371194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4908525" y="371194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30731" name="Arc 11"/>
          <p:cNvSpPr>
            <a:spLocks/>
          </p:cNvSpPr>
          <p:nvPr/>
        </p:nvSpPr>
        <p:spPr bwMode="auto">
          <a:xfrm flipH="1">
            <a:off x="4633888" y="3768973"/>
            <a:ext cx="92075" cy="920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0730" name="Arc 10"/>
          <p:cNvSpPr>
            <a:spLocks/>
          </p:cNvSpPr>
          <p:nvPr/>
        </p:nvSpPr>
        <p:spPr bwMode="auto">
          <a:xfrm flipH="1">
            <a:off x="4376167" y="3768973"/>
            <a:ext cx="123825" cy="92075"/>
          </a:xfrm>
          <a:custGeom>
            <a:avLst/>
            <a:gdLst>
              <a:gd name="G0" fmla="+- 7752 0 0"/>
              <a:gd name="G1" fmla="+- 21600 0 0"/>
              <a:gd name="G2" fmla="+- 21600 0 0"/>
              <a:gd name="T0" fmla="*/ 0 w 29352"/>
              <a:gd name="T1" fmla="*/ 1439 h 21600"/>
              <a:gd name="T2" fmla="*/ 29352 w 29352"/>
              <a:gd name="T3" fmla="*/ 21600 h 21600"/>
              <a:gd name="T4" fmla="*/ 7752 w 2935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352" h="21600" fill="none" extrusionOk="0">
                <a:moveTo>
                  <a:pt x="-1" y="1438"/>
                </a:moveTo>
                <a:cubicBezTo>
                  <a:pt x="2473" y="487"/>
                  <a:pt x="5101" y="-1"/>
                  <a:pt x="7752" y="0"/>
                </a:cubicBezTo>
                <a:cubicBezTo>
                  <a:pt x="19681" y="0"/>
                  <a:pt x="29352" y="9670"/>
                  <a:pt x="29352" y="21600"/>
                </a:cubicBezTo>
              </a:path>
              <a:path w="29352" h="21600" stroke="0" extrusionOk="0">
                <a:moveTo>
                  <a:pt x="-1" y="1438"/>
                </a:moveTo>
                <a:cubicBezTo>
                  <a:pt x="2473" y="487"/>
                  <a:pt x="5101" y="-1"/>
                  <a:pt x="7752" y="0"/>
                </a:cubicBezTo>
                <a:cubicBezTo>
                  <a:pt x="19681" y="0"/>
                  <a:pt x="29352" y="9670"/>
                  <a:pt x="29352" y="21600"/>
                </a:cubicBezTo>
                <a:lnTo>
                  <a:pt x="7752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0729" name="Arc 9"/>
          <p:cNvSpPr>
            <a:spLocks/>
          </p:cNvSpPr>
          <p:nvPr/>
        </p:nvSpPr>
        <p:spPr bwMode="auto">
          <a:xfrm flipH="1">
            <a:off x="3512071" y="3768973"/>
            <a:ext cx="123825" cy="92075"/>
          </a:xfrm>
          <a:custGeom>
            <a:avLst/>
            <a:gdLst>
              <a:gd name="G0" fmla="+- 7752 0 0"/>
              <a:gd name="G1" fmla="+- 21600 0 0"/>
              <a:gd name="G2" fmla="+- 21600 0 0"/>
              <a:gd name="T0" fmla="*/ 0 w 29352"/>
              <a:gd name="T1" fmla="*/ 1439 h 21600"/>
              <a:gd name="T2" fmla="*/ 29352 w 29352"/>
              <a:gd name="T3" fmla="*/ 21600 h 21600"/>
              <a:gd name="T4" fmla="*/ 7752 w 2935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352" h="21600" fill="none" extrusionOk="0">
                <a:moveTo>
                  <a:pt x="-1" y="1438"/>
                </a:moveTo>
                <a:cubicBezTo>
                  <a:pt x="2473" y="487"/>
                  <a:pt x="5101" y="-1"/>
                  <a:pt x="7752" y="0"/>
                </a:cubicBezTo>
                <a:cubicBezTo>
                  <a:pt x="19681" y="0"/>
                  <a:pt x="29352" y="9670"/>
                  <a:pt x="29352" y="21600"/>
                </a:cubicBezTo>
              </a:path>
              <a:path w="29352" h="21600" stroke="0" extrusionOk="0">
                <a:moveTo>
                  <a:pt x="-1" y="1438"/>
                </a:moveTo>
                <a:cubicBezTo>
                  <a:pt x="2473" y="487"/>
                  <a:pt x="5101" y="-1"/>
                  <a:pt x="7752" y="0"/>
                </a:cubicBezTo>
                <a:cubicBezTo>
                  <a:pt x="19681" y="0"/>
                  <a:pt x="29352" y="9670"/>
                  <a:pt x="29352" y="21600"/>
                </a:cubicBezTo>
                <a:lnTo>
                  <a:pt x="7752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2897163" y="1037456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3354363" y="2340794"/>
            <a:ext cx="457200" cy="731837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3444850" y="2559819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F</a:t>
            </a:r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H="1">
            <a:off x="3536925" y="3068960"/>
            <a:ext cx="2746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0724" name="Arc 4"/>
          <p:cNvSpPr>
            <a:spLocks/>
          </p:cNvSpPr>
          <p:nvPr/>
        </p:nvSpPr>
        <p:spPr bwMode="auto">
          <a:xfrm flipH="1">
            <a:off x="3629000" y="2976885"/>
            <a:ext cx="123825" cy="92075"/>
          </a:xfrm>
          <a:custGeom>
            <a:avLst/>
            <a:gdLst>
              <a:gd name="G0" fmla="+- 7752 0 0"/>
              <a:gd name="G1" fmla="+- 21600 0 0"/>
              <a:gd name="G2" fmla="+- 21600 0 0"/>
              <a:gd name="T0" fmla="*/ 0 w 29352"/>
              <a:gd name="T1" fmla="*/ 1439 h 21600"/>
              <a:gd name="T2" fmla="*/ 29352 w 29352"/>
              <a:gd name="T3" fmla="*/ 21600 h 21600"/>
              <a:gd name="T4" fmla="*/ 7752 w 2935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352" h="21600" fill="none" extrusionOk="0">
                <a:moveTo>
                  <a:pt x="-1" y="1438"/>
                </a:moveTo>
                <a:cubicBezTo>
                  <a:pt x="2473" y="487"/>
                  <a:pt x="5101" y="-1"/>
                  <a:pt x="7752" y="0"/>
                </a:cubicBezTo>
                <a:cubicBezTo>
                  <a:pt x="19681" y="0"/>
                  <a:pt x="29352" y="9670"/>
                  <a:pt x="29352" y="21600"/>
                </a:cubicBezTo>
              </a:path>
              <a:path w="29352" h="21600" stroke="0" extrusionOk="0">
                <a:moveTo>
                  <a:pt x="-1" y="1438"/>
                </a:moveTo>
                <a:cubicBezTo>
                  <a:pt x="2473" y="487"/>
                  <a:pt x="5101" y="-1"/>
                  <a:pt x="7752" y="0"/>
                </a:cubicBezTo>
                <a:cubicBezTo>
                  <a:pt x="19681" y="0"/>
                  <a:pt x="29352" y="9670"/>
                  <a:pt x="29352" y="21600"/>
                </a:cubicBezTo>
                <a:lnTo>
                  <a:pt x="7752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336107" y="3063875"/>
            <a:ext cx="731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Px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Py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pt-PT" sz="10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2" name="Line 2"/>
          <p:cNvSpPr>
            <a:spLocks noChangeShapeType="1"/>
          </p:cNvSpPr>
          <p:nvPr/>
        </p:nvSpPr>
        <p:spPr bwMode="auto">
          <a:xfrm>
            <a:off x="3171800" y="1769294"/>
            <a:ext cx="457200" cy="731837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0721" name="Line 1"/>
          <p:cNvSpPr>
            <a:spLocks noChangeShapeType="1"/>
          </p:cNvSpPr>
          <p:nvPr/>
        </p:nvSpPr>
        <p:spPr bwMode="auto">
          <a:xfrm>
            <a:off x="4690864" y="3130798"/>
            <a:ext cx="457200" cy="73025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0754" name="Rectangle 3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55" name="Text Box 35"/>
          <p:cNvSpPr txBox="1">
            <a:spLocks noChangeArrowheads="1"/>
          </p:cNvSpPr>
          <p:nvPr/>
        </p:nvSpPr>
        <p:spPr bwMode="auto">
          <a:xfrm>
            <a:off x="3302645" y="3933056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TOT</a:t>
            </a:r>
            <a:r>
              <a:rPr kumimoji="0" lang="pt-PT" sz="11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56" name="Text Box 36"/>
          <p:cNvSpPr txBox="1">
            <a:spLocks noChangeArrowheads="1"/>
          </p:cNvSpPr>
          <p:nvPr/>
        </p:nvSpPr>
        <p:spPr bwMode="auto">
          <a:xfrm>
            <a:off x="4067944" y="3933056"/>
            <a:ext cx="72008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(</a:t>
            </a:r>
            <a:r>
              <a:rPr kumimoji="0" lang="pt-PT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Px</a:t>
            </a:r>
            <a:r>
              <a:rPr kumimoji="0" lang="pt-P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/</a:t>
            </a:r>
            <a:r>
              <a:rPr kumimoji="0" lang="pt-PT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Py</a:t>
            </a:r>
            <a:r>
              <a:rPr kumimoji="0" lang="pt-P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)</a:t>
            </a:r>
            <a:r>
              <a:rPr kumimoji="0" lang="pt-PT" sz="11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57" name="Text Box 37"/>
          <p:cNvSpPr txBox="1">
            <a:spLocks noChangeArrowheads="1"/>
          </p:cNvSpPr>
          <p:nvPr/>
        </p:nvSpPr>
        <p:spPr bwMode="auto">
          <a:xfrm>
            <a:off x="4742805" y="3933056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TOT</a:t>
            </a:r>
            <a:r>
              <a:rPr kumimoji="0" lang="pt-PT" sz="11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2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58" name="Text Box 38"/>
          <p:cNvSpPr txBox="1">
            <a:spLocks noChangeArrowheads="1"/>
          </p:cNvSpPr>
          <p:nvPr/>
        </p:nvSpPr>
        <p:spPr bwMode="auto">
          <a:xfrm>
            <a:off x="6256560" y="3933056"/>
            <a:ext cx="5476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X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Line 4"/>
          <p:cNvSpPr>
            <a:spLocks noChangeShapeType="1"/>
          </p:cNvSpPr>
          <p:nvPr/>
        </p:nvSpPr>
        <p:spPr bwMode="auto">
          <a:xfrm>
            <a:off x="5062662" y="2782565"/>
            <a:ext cx="92075" cy="1006475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44" name="Text Box 3"/>
          <p:cNvSpPr txBox="1">
            <a:spLocks noChangeArrowheads="1"/>
          </p:cNvSpPr>
          <p:nvPr/>
        </p:nvSpPr>
        <p:spPr bwMode="auto">
          <a:xfrm>
            <a:off x="5020667" y="2500685"/>
            <a:ext cx="12795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TOT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Line 2"/>
          <p:cNvSpPr>
            <a:spLocks noChangeShapeType="1"/>
          </p:cNvSpPr>
          <p:nvPr/>
        </p:nvSpPr>
        <p:spPr bwMode="auto">
          <a:xfrm flipH="1" flipV="1">
            <a:off x="3191867" y="1752749"/>
            <a:ext cx="1279525" cy="92075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46" name="Text Box 1"/>
          <p:cNvSpPr txBox="1">
            <a:spLocks noChangeArrowheads="1"/>
          </p:cNvSpPr>
          <p:nvPr/>
        </p:nvSpPr>
        <p:spPr bwMode="auto">
          <a:xfrm>
            <a:off x="4471392" y="1722810"/>
            <a:ext cx="11890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TOT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5.3.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Kemp (1964)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17</a:t>
            </a:fld>
            <a:endParaRPr lang="pt-PT"/>
          </a:p>
        </p:txBody>
      </p:sp>
      <p:sp>
        <p:nvSpPr>
          <p:cNvPr id="26113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1152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35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64253" name="Rectangle 6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9737" name="Rectangle 4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3" name="Line 23"/>
          <p:cNvSpPr>
            <a:spLocks noChangeShapeType="1"/>
          </p:cNvSpPr>
          <p:nvPr/>
        </p:nvSpPr>
        <p:spPr bwMode="auto">
          <a:xfrm flipV="1">
            <a:off x="3171800" y="1027361"/>
            <a:ext cx="0" cy="28336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0742" name="Line 22"/>
          <p:cNvSpPr>
            <a:spLocks noChangeShapeType="1"/>
          </p:cNvSpPr>
          <p:nvPr/>
        </p:nvSpPr>
        <p:spPr bwMode="auto">
          <a:xfrm>
            <a:off x="3171800" y="3861048"/>
            <a:ext cx="3200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0741" name="Arc 21"/>
          <p:cNvSpPr>
            <a:spLocks/>
          </p:cNvSpPr>
          <p:nvPr/>
        </p:nvSpPr>
        <p:spPr bwMode="auto">
          <a:xfrm flipH="1" flipV="1">
            <a:off x="3171800" y="980727"/>
            <a:ext cx="2624336" cy="2880320"/>
          </a:xfrm>
          <a:custGeom>
            <a:avLst/>
            <a:gdLst>
              <a:gd name="G0" fmla="+- 0 0 0"/>
              <a:gd name="G1" fmla="+- 20965 0 0"/>
              <a:gd name="G2" fmla="+- 21600 0 0"/>
              <a:gd name="T0" fmla="*/ 5197 w 20842"/>
              <a:gd name="T1" fmla="*/ 0 h 20965"/>
              <a:gd name="T2" fmla="*/ 20842 w 20842"/>
              <a:gd name="T3" fmla="*/ 15292 h 20965"/>
              <a:gd name="T4" fmla="*/ 0 w 20842"/>
              <a:gd name="T5" fmla="*/ 20965 h 209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42" h="20965" fill="none" extrusionOk="0">
                <a:moveTo>
                  <a:pt x="5197" y="-1"/>
                </a:moveTo>
                <a:cubicBezTo>
                  <a:pt x="12798" y="1883"/>
                  <a:pt x="18784" y="7735"/>
                  <a:pt x="20841" y="15292"/>
                </a:cubicBezTo>
              </a:path>
              <a:path w="20842" h="20965" stroke="0" extrusionOk="0">
                <a:moveTo>
                  <a:pt x="5197" y="-1"/>
                </a:moveTo>
                <a:cubicBezTo>
                  <a:pt x="12798" y="1883"/>
                  <a:pt x="18784" y="7735"/>
                  <a:pt x="20841" y="15292"/>
                </a:cubicBezTo>
                <a:lnTo>
                  <a:pt x="0" y="20965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>
            <a:off x="3171800" y="2340794"/>
            <a:ext cx="1472208" cy="1520254"/>
          </a:xfrm>
          <a:prstGeom prst="line">
            <a:avLst/>
          </a:prstGeom>
          <a:noFill/>
          <a:ln w="9525">
            <a:solidFill>
              <a:srgbClr val="CC99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 flipH="1" flipV="1">
            <a:off x="3171800" y="3403848"/>
            <a:ext cx="1919288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>
            <a:off x="3203848" y="1844824"/>
            <a:ext cx="425152" cy="202790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3811563" y="2996952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E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</a:t>
            </a:r>
            <a:endParaRPr kumimoji="0" lang="pt-PT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2915816" y="371194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2987650" y="1608956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3171800" y="1608956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5102845" y="371194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4908525" y="371194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30731" name="Arc 11"/>
          <p:cNvSpPr>
            <a:spLocks/>
          </p:cNvSpPr>
          <p:nvPr/>
        </p:nvSpPr>
        <p:spPr bwMode="auto">
          <a:xfrm flipH="1">
            <a:off x="4633888" y="3768973"/>
            <a:ext cx="92075" cy="920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0730" name="Arc 10"/>
          <p:cNvSpPr>
            <a:spLocks/>
          </p:cNvSpPr>
          <p:nvPr/>
        </p:nvSpPr>
        <p:spPr bwMode="auto">
          <a:xfrm flipH="1">
            <a:off x="4376167" y="3768973"/>
            <a:ext cx="123825" cy="92075"/>
          </a:xfrm>
          <a:custGeom>
            <a:avLst/>
            <a:gdLst>
              <a:gd name="G0" fmla="+- 7752 0 0"/>
              <a:gd name="G1" fmla="+- 21600 0 0"/>
              <a:gd name="G2" fmla="+- 21600 0 0"/>
              <a:gd name="T0" fmla="*/ 0 w 29352"/>
              <a:gd name="T1" fmla="*/ 1439 h 21600"/>
              <a:gd name="T2" fmla="*/ 29352 w 29352"/>
              <a:gd name="T3" fmla="*/ 21600 h 21600"/>
              <a:gd name="T4" fmla="*/ 7752 w 2935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352" h="21600" fill="none" extrusionOk="0">
                <a:moveTo>
                  <a:pt x="-1" y="1438"/>
                </a:moveTo>
                <a:cubicBezTo>
                  <a:pt x="2473" y="487"/>
                  <a:pt x="5101" y="-1"/>
                  <a:pt x="7752" y="0"/>
                </a:cubicBezTo>
                <a:cubicBezTo>
                  <a:pt x="19681" y="0"/>
                  <a:pt x="29352" y="9670"/>
                  <a:pt x="29352" y="21600"/>
                </a:cubicBezTo>
              </a:path>
              <a:path w="29352" h="21600" stroke="0" extrusionOk="0">
                <a:moveTo>
                  <a:pt x="-1" y="1438"/>
                </a:moveTo>
                <a:cubicBezTo>
                  <a:pt x="2473" y="487"/>
                  <a:pt x="5101" y="-1"/>
                  <a:pt x="7752" y="0"/>
                </a:cubicBezTo>
                <a:cubicBezTo>
                  <a:pt x="19681" y="0"/>
                  <a:pt x="29352" y="9670"/>
                  <a:pt x="29352" y="21600"/>
                </a:cubicBezTo>
                <a:lnTo>
                  <a:pt x="7752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0729" name="Arc 9"/>
          <p:cNvSpPr>
            <a:spLocks/>
          </p:cNvSpPr>
          <p:nvPr/>
        </p:nvSpPr>
        <p:spPr bwMode="auto">
          <a:xfrm flipH="1">
            <a:off x="3512071" y="3768973"/>
            <a:ext cx="123825" cy="92075"/>
          </a:xfrm>
          <a:custGeom>
            <a:avLst/>
            <a:gdLst>
              <a:gd name="G0" fmla="+- 7752 0 0"/>
              <a:gd name="G1" fmla="+- 21600 0 0"/>
              <a:gd name="G2" fmla="+- 21600 0 0"/>
              <a:gd name="T0" fmla="*/ 0 w 29352"/>
              <a:gd name="T1" fmla="*/ 1439 h 21600"/>
              <a:gd name="T2" fmla="*/ 29352 w 29352"/>
              <a:gd name="T3" fmla="*/ 21600 h 21600"/>
              <a:gd name="T4" fmla="*/ 7752 w 2935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352" h="21600" fill="none" extrusionOk="0">
                <a:moveTo>
                  <a:pt x="-1" y="1438"/>
                </a:moveTo>
                <a:cubicBezTo>
                  <a:pt x="2473" y="487"/>
                  <a:pt x="5101" y="-1"/>
                  <a:pt x="7752" y="0"/>
                </a:cubicBezTo>
                <a:cubicBezTo>
                  <a:pt x="19681" y="0"/>
                  <a:pt x="29352" y="9670"/>
                  <a:pt x="29352" y="21600"/>
                </a:cubicBezTo>
              </a:path>
              <a:path w="29352" h="21600" stroke="0" extrusionOk="0">
                <a:moveTo>
                  <a:pt x="-1" y="1438"/>
                </a:moveTo>
                <a:cubicBezTo>
                  <a:pt x="2473" y="487"/>
                  <a:pt x="5101" y="-1"/>
                  <a:pt x="7752" y="0"/>
                </a:cubicBezTo>
                <a:cubicBezTo>
                  <a:pt x="19681" y="0"/>
                  <a:pt x="29352" y="9670"/>
                  <a:pt x="29352" y="21600"/>
                </a:cubicBezTo>
                <a:lnTo>
                  <a:pt x="7752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2897163" y="1037456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3354363" y="2340794"/>
            <a:ext cx="457200" cy="731837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3444850" y="2559819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F</a:t>
            </a:r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H="1">
            <a:off x="3536925" y="3068960"/>
            <a:ext cx="2746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0724" name="Arc 4"/>
          <p:cNvSpPr>
            <a:spLocks/>
          </p:cNvSpPr>
          <p:nvPr/>
        </p:nvSpPr>
        <p:spPr bwMode="auto">
          <a:xfrm flipH="1">
            <a:off x="3629000" y="2976885"/>
            <a:ext cx="123825" cy="92075"/>
          </a:xfrm>
          <a:custGeom>
            <a:avLst/>
            <a:gdLst>
              <a:gd name="G0" fmla="+- 7752 0 0"/>
              <a:gd name="G1" fmla="+- 21600 0 0"/>
              <a:gd name="G2" fmla="+- 21600 0 0"/>
              <a:gd name="T0" fmla="*/ 0 w 29352"/>
              <a:gd name="T1" fmla="*/ 1439 h 21600"/>
              <a:gd name="T2" fmla="*/ 29352 w 29352"/>
              <a:gd name="T3" fmla="*/ 21600 h 21600"/>
              <a:gd name="T4" fmla="*/ 7752 w 2935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352" h="21600" fill="none" extrusionOk="0">
                <a:moveTo>
                  <a:pt x="-1" y="1438"/>
                </a:moveTo>
                <a:cubicBezTo>
                  <a:pt x="2473" y="487"/>
                  <a:pt x="5101" y="-1"/>
                  <a:pt x="7752" y="0"/>
                </a:cubicBezTo>
                <a:cubicBezTo>
                  <a:pt x="19681" y="0"/>
                  <a:pt x="29352" y="9670"/>
                  <a:pt x="29352" y="21600"/>
                </a:cubicBezTo>
              </a:path>
              <a:path w="29352" h="21600" stroke="0" extrusionOk="0">
                <a:moveTo>
                  <a:pt x="-1" y="1438"/>
                </a:moveTo>
                <a:cubicBezTo>
                  <a:pt x="2473" y="487"/>
                  <a:pt x="5101" y="-1"/>
                  <a:pt x="7752" y="0"/>
                </a:cubicBezTo>
                <a:cubicBezTo>
                  <a:pt x="19681" y="0"/>
                  <a:pt x="29352" y="9670"/>
                  <a:pt x="29352" y="21600"/>
                </a:cubicBezTo>
                <a:lnTo>
                  <a:pt x="7752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336107" y="3063875"/>
            <a:ext cx="731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Px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Py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pt-PT" sz="10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2" name="Line 2"/>
          <p:cNvSpPr>
            <a:spLocks noChangeShapeType="1"/>
          </p:cNvSpPr>
          <p:nvPr/>
        </p:nvSpPr>
        <p:spPr bwMode="auto">
          <a:xfrm>
            <a:off x="3171800" y="1769294"/>
            <a:ext cx="457200" cy="731837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0721" name="Line 1"/>
          <p:cNvSpPr>
            <a:spLocks noChangeShapeType="1"/>
          </p:cNvSpPr>
          <p:nvPr/>
        </p:nvSpPr>
        <p:spPr bwMode="auto">
          <a:xfrm>
            <a:off x="4690864" y="3130798"/>
            <a:ext cx="457200" cy="73025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0754" name="Rectangle 3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55" name="Text Box 35"/>
          <p:cNvSpPr txBox="1">
            <a:spLocks noChangeArrowheads="1"/>
          </p:cNvSpPr>
          <p:nvPr/>
        </p:nvSpPr>
        <p:spPr bwMode="auto">
          <a:xfrm>
            <a:off x="3302645" y="3933056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TOT</a:t>
            </a:r>
            <a:r>
              <a:rPr kumimoji="0" lang="pt-PT" sz="11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56" name="Text Box 36"/>
          <p:cNvSpPr txBox="1">
            <a:spLocks noChangeArrowheads="1"/>
          </p:cNvSpPr>
          <p:nvPr/>
        </p:nvSpPr>
        <p:spPr bwMode="auto">
          <a:xfrm>
            <a:off x="4067944" y="3933056"/>
            <a:ext cx="72008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(</a:t>
            </a:r>
            <a:r>
              <a:rPr kumimoji="0" lang="pt-PT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Px</a:t>
            </a:r>
            <a:r>
              <a:rPr kumimoji="0" lang="pt-P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/</a:t>
            </a:r>
            <a:r>
              <a:rPr kumimoji="0" lang="pt-PT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Py</a:t>
            </a:r>
            <a:r>
              <a:rPr kumimoji="0" lang="pt-P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)</a:t>
            </a:r>
            <a:r>
              <a:rPr kumimoji="0" lang="pt-PT" sz="11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57" name="Text Box 37"/>
          <p:cNvSpPr txBox="1">
            <a:spLocks noChangeArrowheads="1"/>
          </p:cNvSpPr>
          <p:nvPr/>
        </p:nvSpPr>
        <p:spPr bwMode="auto">
          <a:xfrm>
            <a:off x="4742805" y="3933056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TOT</a:t>
            </a:r>
            <a:r>
              <a:rPr kumimoji="0" lang="pt-PT" sz="11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2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58" name="Text Box 38"/>
          <p:cNvSpPr txBox="1">
            <a:spLocks noChangeArrowheads="1"/>
          </p:cNvSpPr>
          <p:nvPr/>
        </p:nvSpPr>
        <p:spPr bwMode="auto">
          <a:xfrm>
            <a:off x="6256560" y="3933056"/>
            <a:ext cx="5476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X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62"/>
          <p:cNvSpPr>
            <a:spLocks noChangeArrowheads="1"/>
          </p:cNvSpPr>
          <p:nvPr/>
        </p:nvSpPr>
        <p:spPr bwMode="auto">
          <a:xfrm>
            <a:off x="-36512" y="4725724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Se TOT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&gt; (Px/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&gt; TOT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economia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também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pode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ajustar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-se para M ou N e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seu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nível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estar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melhora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Nestes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casos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especialização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completa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Line 4"/>
          <p:cNvSpPr>
            <a:spLocks noChangeShapeType="1"/>
          </p:cNvSpPr>
          <p:nvPr/>
        </p:nvSpPr>
        <p:spPr bwMode="auto">
          <a:xfrm>
            <a:off x="5062662" y="2760563"/>
            <a:ext cx="92075" cy="1006475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44" name="Text Box 3"/>
          <p:cNvSpPr txBox="1">
            <a:spLocks noChangeArrowheads="1"/>
          </p:cNvSpPr>
          <p:nvPr/>
        </p:nvSpPr>
        <p:spPr bwMode="auto">
          <a:xfrm>
            <a:off x="5020667" y="2478683"/>
            <a:ext cx="12795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TOT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Line 2"/>
          <p:cNvSpPr>
            <a:spLocks noChangeShapeType="1"/>
          </p:cNvSpPr>
          <p:nvPr/>
        </p:nvSpPr>
        <p:spPr bwMode="auto">
          <a:xfrm flipH="1" flipV="1">
            <a:off x="3191867" y="1730747"/>
            <a:ext cx="1279525" cy="92075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46" name="Text Box 1"/>
          <p:cNvSpPr txBox="1">
            <a:spLocks noChangeArrowheads="1"/>
          </p:cNvSpPr>
          <p:nvPr/>
        </p:nvSpPr>
        <p:spPr bwMode="auto">
          <a:xfrm>
            <a:off x="4471392" y="1700808"/>
            <a:ext cx="11890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TOT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5.3.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Kemp (1964)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18</a:t>
            </a:fld>
            <a:endParaRPr lang="pt-PT"/>
          </a:p>
        </p:txBody>
      </p:sp>
      <p:sp>
        <p:nvSpPr>
          <p:cNvPr id="26113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1152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35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64253" name="Rectangle 6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54" name="Rectangle 62"/>
          <p:cNvSpPr>
            <a:spLocks noChangeArrowheads="1"/>
          </p:cNvSpPr>
          <p:nvPr/>
        </p:nvSpPr>
        <p:spPr bwMode="auto">
          <a:xfrm>
            <a:off x="36512" y="1251917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3ª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conclusão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Se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existirem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diferenças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consideráveis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entre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equilíbrio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autarcia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equilíbrio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internacional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padrão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fica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indeterminado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9737" name="Rectangle 4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0754" name="Rectangle 3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62"/>
          <p:cNvSpPr>
            <a:spLocks noChangeArrowheads="1"/>
          </p:cNvSpPr>
          <p:nvPr/>
        </p:nvSpPr>
        <p:spPr bwMode="auto">
          <a:xfrm>
            <a:off x="-36512" y="299695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Resultado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fundamental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de Kemp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62"/>
          <p:cNvSpPr>
            <a:spLocks noChangeArrowheads="1"/>
          </p:cNvSpPr>
          <p:nvPr/>
        </p:nvSpPr>
        <p:spPr bwMode="auto">
          <a:xfrm>
            <a:off x="-36512" y="3991123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Dois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FPP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idênticas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diferença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H-O) 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gostos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idênticos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semelhança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H-O)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podem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ganhar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embora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seja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seguro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que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tal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aconteça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alguns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casos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possível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determinar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sentido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fluxos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mas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noutros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casos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dá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resposta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5.4.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Krugman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(1979)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19</a:t>
            </a:fld>
            <a:endParaRPr lang="pt-PT"/>
          </a:p>
        </p:txBody>
      </p:sp>
      <p:sp>
        <p:nvSpPr>
          <p:cNvPr id="26113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1152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35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64253" name="Rectangle 6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54" name="Rectangle 62"/>
          <p:cNvSpPr>
            <a:spLocks noChangeArrowheads="1"/>
          </p:cNvSpPr>
          <p:nvPr/>
        </p:nvSpPr>
        <p:spPr bwMode="auto">
          <a:xfrm>
            <a:off x="36512" y="47667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Hipóteses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9737" name="Rectangle 4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0754" name="Rectangle 3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62"/>
          <p:cNvSpPr>
            <a:spLocks noChangeArrowheads="1"/>
          </p:cNvSpPr>
          <p:nvPr/>
        </p:nvSpPr>
        <p:spPr bwMode="auto">
          <a:xfrm>
            <a:off x="-36512" y="90872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	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gostos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consumidores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iguais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nos dois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países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62"/>
          <p:cNvSpPr>
            <a:spLocks noChangeArrowheads="1"/>
          </p:cNvSpPr>
          <p:nvPr/>
        </p:nvSpPr>
        <p:spPr bwMode="auto">
          <a:xfrm>
            <a:off x="-36512" y="184482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/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é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único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produção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62"/>
          <p:cNvSpPr>
            <a:spLocks noChangeArrowheads="1"/>
          </p:cNvSpPr>
          <p:nvPr/>
        </p:nvSpPr>
        <p:spPr bwMode="auto">
          <a:xfrm>
            <a:off x="-36512" y="234888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/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dotações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factoriais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iguais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nos dois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países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62"/>
          <p:cNvSpPr>
            <a:spLocks noChangeArrowheads="1"/>
          </p:cNvSpPr>
          <p:nvPr/>
        </p:nvSpPr>
        <p:spPr bwMode="auto">
          <a:xfrm>
            <a:off x="-36512" y="285293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/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rendimento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igual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nos dois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países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62"/>
          <p:cNvSpPr>
            <a:spLocks noChangeArrowheads="1"/>
          </p:cNvSpPr>
          <p:nvPr/>
        </p:nvSpPr>
        <p:spPr bwMode="auto">
          <a:xfrm>
            <a:off x="-36512" y="335699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sym typeface="Monotype Sorts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Existência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economias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escala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62"/>
          <p:cNvSpPr>
            <a:spLocks noChangeArrowheads="1"/>
          </p:cNvSpPr>
          <p:nvPr/>
        </p:nvSpPr>
        <p:spPr bwMode="auto">
          <a:xfrm>
            <a:off x="-36512" y="386104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sym typeface="Monotype Sorts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Concorrência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monopolística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62"/>
          <p:cNvSpPr>
            <a:spLocks noChangeArrowheads="1"/>
          </p:cNvSpPr>
          <p:nvPr/>
        </p:nvSpPr>
        <p:spPr bwMode="auto">
          <a:xfrm>
            <a:off x="-36512" y="4293096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sym typeface="Monotype Sorts"/>
              </a:rPr>
              <a:t>	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•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Lucros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positivos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curto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prazo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pela 		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possibilidade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diferenciar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produtos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62"/>
          <p:cNvSpPr>
            <a:spLocks noChangeArrowheads="1"/>
          </p:cNvSpPr>
          <p:nvPr/>
        </p:nvSpPr>
        <p:spPr bwMode="auto">
          <a:xfrm>
            <a:off x="-36512" y="5229200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sym typeface="Monotype Sorts"/>
              </a:rPr>
              <a:t>	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•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Lucros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nulos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no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longo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prazo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, pela 			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possibilidade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entrada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de novas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empresas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no 	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mercado</a:t>
            </a:r>
            <a:endParaRPr lang="pt-PT" sz="2800" dirty="0"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3741484" y="116632"/>
            <a:ext cx="1521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Objetivo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ângulo 6"/>
          <p:cNvSpPr/>
          <p:nvPr/>
        </p:nvSpPr>
        <p:spPr>
          <a:xfrm>
            <a:off x="0" y="836712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• Apresentar algumas teorias que surgiram na sequência da incapacidade do modelo de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Heckscher-Ohlin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em explicar uma parte considerável dos fluxos de comércio internacional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Marcador de Posição do Número do Diapositivo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5.4.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Krugman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(1979)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20</a:t>
            </a:fld>
            <a:endParaRPr lang="pt-PT"/>
          </a:p>
        </p:txBody>
      </p:sp>
      <p:sp>
        <p:nvSpPr>
          <p:cNvPr id="26113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1152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35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64253" name="Rectangle 6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54" name="Rectangle 62"/>
          <p:cNvSpPr>
            <a:spLocks noChangeArrowheads="1"/>
          </p:cNvSpPr>
          <p:nvPr/>
        </p:nvSpPr>
        <p:spPr bwMode="auto">
          <a:xfrm>
            <a:off x="36512" y="47667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Notações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9737" name="Rectangle 4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0754" name="Rectangle 3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62"/>
          <p:cNvSpPr>
            <a:spLocks noChangeArrowheads="1"/>
          </p:cNvSpPr>
          <p:nvPr/>
        </p:nvSpPr>
        <p:spPr bwMode="auto">
          <a:xfrm>
            <a:off x="-36512" y="1035893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	</a:t>
            </a:r>
            <a:r>
              <a:rPr lang="fr-FR" sz="2800" dirty="0" smtClean="0"/>
              <a:t>L </a:t>
            </a:r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</a:t>
            </a:r>
            <a:r>
              <a:rPr lang="fr-FR" sz="2800" dirty="0" err="1" smtClean="0"/>
              <a:t>Quantidade</a:t>
            </a:r>
            <a:r>
              <a:rPr lang="fr-FR" sz="2800" dirty="0" smtClean="0"/>
              <a:t> de </a:t>
            </a:r>
            <a:r>
              <a:rPr lang="fr-FR" sz="2800" dirty="0" err="1" smtClean="0"/>
              <a:t>trabalho</a:t>
            </a:r>
            <a:r>
              <a:rPr lang="fr-FR" sz="2800" dirty="0" smtClean="0"/>
              <a:t> </a:t>
            </a:r>
            <a:r>
              <a:rPr lang="fr-FR" sz="2800" dirty="0" err="1" smtClean="0"/>
              <a:t>existente</a:t>
            </a:r>
            <a:r>
              <a:rPr lang="fr-FR" sz="2800" dirty="0" smtClean="0"/>
              <a:t> no </a:t>
            </a:r>
            <a:r>
              <a:rPr lang="fr-FR" sz="2800" dirty="0" err="1" smtClean="0"/>
              <a:t>país</a:t>
            </a:r>
            <a:r>
              <a:rPr lang="fr-FR" sz="2800" dirty="0" smtClean="0"/>
              <a:t> de 	</a:t>
            </a:r>
            <a:r>
              <a:rPr lang="fr-FR" sz="2800" dirty="0" err="1" smtClean="0"/>
              <a:t>referência</a:t>
            </a:r>
            <a:r>
              <a:rPr lang="fr-FR" sz="2800" dirty="0" smtClean="0"/>
              <a:t> e, </a:t>
            </a:r>
            <a:r>
              <a:rPr lang="fr-FR" sz="2800" dirty="0" err="1" smtClean="0"/>
              <a:t>simultaneamente</a:t>
            </a:r>
            <a:r>
              <a:rPr lang="fr-FR" sz="2800" dirty="0" smtClean="0"/>
              <a:t>, </a:t>
            </a:r>
            <a:r>
              <a:rPr lang="fr-FR" sz="2800" dirty="0" err="1" smtClean="0"/>
              <a:t>número</a:t>
            </a:r>
            <a:r>
              <a:rPr lang="fr-FR" sz="2800" dirty="0" smtClean="0"/>
              <a:t> de 	</a:t>
            </a:r>
            <a:r>
              <a:rPr lang="fr-FR" sz="2800" dirty="0" err="1" smtClean="0"/>
              <a:t>consumidores</a:t>
            </a:r>
            <a:r>
              <a:rPr lang="fr-FR" sz="2800" dirty="0" smtClean="0"/>
              <a:t> no </a:t>
            </a:r>
            <a:r>
              <a:rPr lang="fr-FR" sz="2800" dirty="0" err="1" smtClean="0"/>
              <a:t>país</a:t>
            </a:r>
            <a:r>
              <a:rPr lang="fr-FR" sz="2800" dirty="0" smtClean="0"/>
              <a:t> de </a:t>
            </a:r>
            <a:r>
              <a:rPr lang="fr-FR" sz="2800" dirty="0" err="1" smtClean="0"/>
              <a:t>referência</a:t>
            </a:r>
            <a:endParaRPr lang="pt-PT" sz="2800" dirty="0" smtClean="0"/>
          </a:p>
        </p:txBody>
      </p:sp>
      <p:sp>
        <p:nvSpPr>
          <p:cNvPr id="17" name="Rectangle 62"/>
          <p:cNvSpPr>
            <a:spLocks noChangeArrowheads="1"/>
          </p:cNvSpPr>
          <p:nvPr/>
        </p:nvSpPr>
        <p:spPr bwMode="auto">
          <a:xfrm>
            <a:off x="-36512" y="234888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/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Consumo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per capita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referência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62"/>
          <p:cNvSpPr>
            <a:spLocks noChangeArrowheads="1"/>
          </p:cNvSpPr>
          <p:nvPr/>
        </p:nvSpPr>
        <p:spPr bwMode="auto">
          <a:xfrm>
            <a:off x="-36512" y="285293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/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diferenciado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62"/>
          <p:cNvSpPr>
            <a:spLocks noChangeArrowheads="1"/>
          </p:cNvSpPr>
          <p:nvPr/>
        </p:nvSpPr>
        <p:spPr bwMode="auto">
          <a:xfrm>
            <a:off x="-36512" y="3410997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sym typeface="Monotype Sorts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Q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Quantidade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produzida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consumida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diferenciado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62"/>
          <p:cNvSpPr>
            <a:spLocks noChangeArrowheads="1"/>
          </p:cNvSpPr>
          <p:nvPr/>
        </p:nvSpPr>
        <p:spPr bwMode="auto">
          <a:xfrm>
            <a:off x="-36512" y="436510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sym typeface="Monotype Sorts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W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uma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unidade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62"/>
          <p:cNvSpPr>
            <a:spLocks noChangeArrowheads="1"/>
          </p:cNvSpPr>
          <p:nvPr/>
        </p:nvSpPr>
        <p:spPr bwMode="auto">
          <a:xfrm>
            <a:off x="-36512" y="486916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sym typeface="Monotype Sorts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RT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Receita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total da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empresa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associada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à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quantidade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produzida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Q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62"/>
          <p:cNvSpPr>
            <a:spLocks noChangeArrowheads="1"/>
          </p:cNvSpPr>
          <p:nvPr/>
        </p:nvSpPr>
        <p:spPr bwMode="auto">
          <a:xfrm>
            <a:off x="-36512" y="5787261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sym typeface="Monotype Sorts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CT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Custo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total para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empresa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associado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à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quantidade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produzida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Q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5.4.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Krugman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(1979)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21</a:t>
            </a:fld>
            <a:endParaRPr lang="pt-PT"/>
          </a:p>
        </p:txBody>
      </p:sp>
      <p:sp>
        <p:nvSpPr>
          <p:cNvPr id="26113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1152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35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64253" name="Rectangle 6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54" name="Rectangle 62"/>
          <p:cNvSpPr>
            <a:spLocks noChangeArrowheads="1"/>
          </p:cNvSpPr>
          <p:nvPr/>
        </p:nvSpPr>
        <p:spPr bwMode="auto">
          <a:xfrm>
            <a:off x="36512" y="1178749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entre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diferenciado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(P) e o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consumo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 per capita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(c), no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curto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prazo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9737" name="Rectangle 4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0754" name="Rectangle 3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62"/>
          <p:cNvSpPr>
            <a:spLocks noChangeArrowheads="1"/>
          </p:cNvSpPr>
          <p:nvPr/>
        </p:nvSpPr>
        <p:spPr bwMode="auto">
          <a:xfrm>
            <a:off x="-36512" y="247373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smtClean="0">
                <a:latin typeface="Baskerville Old Face"/>
                <a:sym typeface="Monotype Sorts"/>
              </a:rPr>
              <a:t>∆</a:t>
            </a:r>
            <a:r>
              <a:rPr lang="fr-FR" sz="2800" dirty="0" smtClean="0"/>
              <a:t>c </a:t>
            </a:r>
            <a:r>
              <a:rPr lang="fr-FR" sz="2800" dirty="0" smtClean="0">
                <a:sym typeface="Symbol"/>
              </a:rPr>
              <a:t> </a:t>
            </a:r>
            <a:r>
              <a:rPr lang="fr-FR" sz="2800" dirty="0" smtClean="0">
                <a:latin typeface="Baskerville Old Face"/>
                <a:sym typeface="Monotype Sorts"/>
              </a:rPr>
              <a:t>∆</a:t>
            </a:r>
            <a:r>
              <a:rPr lang="fr-FR" sz="2800" dirty="0" smtClean="0"/>
              <a:t>P</a:t>
            </a:r>
            <a:endParaRPr lang="pt-PT" sz="2800" dirty="0"/>
          </a:p>
        </p:txBody>
      </p:sp>
      <p:sp>
        <p:nvSpPr>
          <p:cNvPr id="18" name="Rectangle 62"/>
          <p:cNvSpPr>
            <a:spLocks noChangeArrowheads="1"/>
          </p:cNvSpPr>
          <p:nvPr/>
        </p:nvSpPr>
        <p:spPr bwMode="auto">
          <a:xfrm>
            <a:off x="-36512" y="326582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Supondo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W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fixo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tem-se: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62"/>
          <p:cNvSpPr>
            <a:spLocks noChangeArrowheads="1"/>
          </p:cNvSpPr>
          <p:nvPr/>
        </p:nvSpPr>
        <p:spPr bwMode="auto">
          <a:xfrm>
            <a:off x="-36512" y="405790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Curva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PP: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∆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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∆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(P/W)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5.4.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Krugman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(1979)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22</a:t>
            </a:fld>
            <a:endParaRPr lang="pt-PT"/>
          </a:p>
        </p:txBody>
      </p:sp>
      <p:sp>
        <p:nvSpPr>
          <p:cNvPr id="26113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1152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35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64253" name="Rectangle 6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54" name="Rectangle 62"/>
          <p:cNvSpPr>
            <a:spLocks noChangeArrowheads="1"/>
          </p:cNvSpPr>
          <p:nvPr/>
        </p:nvSpPr>
        <p:spPr bwMode="auto">
          <a:xfrm>
            <a:off x="36512" y="764704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entre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diferenciado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(P) e o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consumo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 per capita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(c), no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longo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prazo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9737" name="Rectangle 4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0754" name="Rectangle 3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62"/>
          <p:cNvSpPr>
            <a:spLocks noChangeArrowheads="1"/>
          </p:cNvSpPr>
          <p:nvPr/>
        </p:nvSpPr>
        <p:spPr bwMode="auto">
          <a:xfrm>
            <a:off x="-36512" y="198884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RT – CT = 0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62"/>
          <p:cNvSpPr>
            <a:spLocks noChangeArrowheads="1"/>
          </p:cNvSpPr>
          <p:nvPr/>
        </p:nvSpPr>
        <p:spPr bwMode="auto">
          <a:xfrm>
            <a:off x="-36512" y="263691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P.Q – L.W = 0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62"/>
          <p:cNvSpPr>
            <a:spLocks noChangeArrowheads="1"/>
          </p:cNvSpPr>
          <p:nvPr/>
        </p:nvSpPr>
        <p:spPr bwMode="auto">
          <a:xfrm>
            <a:off x="-36512" y="314096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Função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L = a +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bQ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ângulo 19"/>
          <p:cNvSpPr/>
          <p:nvPr/>
        </p:nvSpPr>
        <p:spPr>
          <a:xfrm>
            <a:off x="0" y="386104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P.Q – (a +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bQ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).W = 0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ângulo 20"/>
          <p:cNvSpPr/>
          <p:nvPr/>
        </p:nvSpPr>
        <p:spPr>
          <a:xfrm>
            <a:off x="-36512" y="450912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P/W = b + a/Q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ângulo 21"/>
          <p:cNvSpPr/>
          <p:nvPr/>
        </p:nvSpPr>
        <p:spPr>
          <a:xfrm>
            <a:off x="-36512" y="506602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P/W = b + a/(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L.c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ângulo 22"/>
          <p:cNvSpPr/>
          <p:nvPr/>
        </p:nvSpPr>
        <p:spPr>
          <a:xfrm>
            <a:off x="-36512" y="57861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Curva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ZZ: P/W = b + a/(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L.c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4283968" y="4140820"/>
            <a:ext cx="7318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5.4.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Krugman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(1979)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23</a:t>
            </a:fld>
            <a:endParaRPr lang="pt-PT"/>
          </a:p>
        </p:txBody>
      </p:sp>
      <p:sp>
        <p:nvSpPr>
          <p:cNvPr id="26113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1152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35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64253" name="Rectangle 6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9737" name="Rectangle 4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0754" name="Rectangle 3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ângulo 20"/>
          <p:cNvSpPr/>
          <p:nvPr/>
        </p:nvSpPr>
        <p:spPr>
          <a:xfrm>
            <a:off x="-36512" y="450912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Efeitos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abertura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ângulo 21"/>
          <p:cNvSpPr/>
          <p:nvPr/>
        </p:nvSpPr>
        <p:spPr>
          <a:xfrm>
            <a:off x="-36512" y="506602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	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consumo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per capita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diminui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(c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&lt; c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ângulo 22"/>
          <p:cNvSpPr/>
          <p:nvPr/>
        </p:nvSpPr>
        <p:spPr>
          <a:xfrm>
            <a:off x="-36512" y="57861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	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real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diminui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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(P/W)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&lt; (P/W)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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 flipV="1">
            <a:off x="2622525" y="764704"/>
            <a:ext cx="0" cy="33829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>
            <a:off x="2622525" y="4149080"/>
            <a:ext cx="35655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3812" name="Arc 20"/>
          <p:cNvSpPr>
            <a:spLocks/>
          </p:cNvSpPr>
          <p:nvPr/>
        </p:nvSpPr>
        <p:spPr bwMode="auto">
          <a:xfrm flipH="1" flipV="1">
            <a:off x="3741712" y="1052736"/>
            <a:ext cx="2538413" cy="2295525"/>
          </a:xfrm>
          <a:custGeom>
            <a:avLst/>
            <a:gdLst>
              <a:gd name="G0" fmla="+- 0 0 0"/>
              <a:gd name="G1" fmla="+- 20856 0 0"/>
              <a:gd name="G2" fmla="+- 21600 0 0"/>
              <a:gd name="T0" fmla="*/ 5621 w 21416"/>
              <a:gd name="T1" fmla="*/ 0 h 20856"/>
              <a:gd name="T2" fmla="*/ 21416 w 21416"/>
              <a:gd name="T3" fmla="*/ 18041 h 20856"/>
              <a:gd name="T4" fmla="*/ 0 w 21416"/>
              <a:gd name="T5" fmla="*/ 20856 h 208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16" h="20856" fill="none" extrusionOk="0">
                <a:moveTo>
                  <a:pt x="5620" y="0"/>
                </a:moveTo>
                <a:cubicBezTo>
                  <a:pt x="14046" y="2271"/>
                  <a:pt x="20278" y="9388"/>
                  <a:pt x="21415" y="18041"/>
                </a:cubicBezTo>
              </a:path>
              <a:path w="21416" h="20856" stroke="0" extrusionOk="0">
                <a:moveTo>
                  <a:pt x="5620" y="0"/>
                </a:moveTo>
                <a:cubicBezTo>
                  <a:pt x="14046" y="2271"/>
                  <a:pt x="20278" y="9388"/>
                  <a:pt x="21415" y="18041"/>
                </a:cubicBezTo>
                <a:lnTo>
                  <a:pt x="0" y="20856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3811" name="Arc 19"/>
          <p:cNvSpPr>
            <a:spLocks/>
          </p:cNvSpPr>
          <p:nvPr/>
        </p:nvSpPr>
        <p:spPr bwMode="auto">
          <a:xfrm flipV="1">
            <a:off x="2897162" y="1196752"/>
            <a:ext cx="2103438" cy="21939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3810" name="Arc 18"/>
          <p:cNvSpPr>
            <a:spLocks/>
          </p:cNvSpPr>
          <p:nvPr/>
        </p:nvSpPr>
        <p:spPr bwMode="auto">
          <a:xfrm flipH="1" flipV="1">
            <a:off x="3262287" y="1268760"/>
            <a:ext cx="2560638" cy="2295525"/>
          </a:xfrm>
          <a:custGeom>
            <a:avLst/>
            <a:gdLst>
              <a:gd name="G0" fmla="+- 0 0 0"/>
              <a:gd name="G1" fmla="+- 20856 0 0"/>
              <a:gd name="G2" fmla="+- 21600 0 0"/>
              <a:gd name="T0" fmla="*/ 5621 w 21600"/>
              <a:gd name="T1" fmla="*/ 0 h 20856"/>
              <a:gd name="T2" fmla="*/ 21600 w 21600"/>
              <a:gd name="T3" fmla="*/ 20856 h 20856"/>
              <a:gd name="T4" fmla="*/ 0 w 21600"/>
              <a:gd name="T5" fmla="*/ 20856 h 208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856" fill="none" extrusionOk="0">
                <a:moveTo>
                  <a:pt x="5620" y="0"/>
                </a:moveTo>
                <a:cubicBezTo>
                  <a:pt x="15049" y="2541"/>
                  <a:pt x="21600" y="11091"/>
                  <a:pt x="21600" y="20856"/>
                </a:cubicBezTo>
              </a:path>
              <a:path w="21600" h="20856" stroke="0" extrusionOk="0">
                <a:moveTo>
                  <a:pt x="5620" y="0"/>
                </a:moveTo>
                <a:cubicBezTo>
                  <a:pt x="15049" y="2541"/>
                  <a:pt x="21600" y="11091"/>
                  <a:pt x="21600" y="20856"/>
                </a:cubicBezTo>
                <a:lnTo>
                  <a:pt x="0" y="20856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>
            <a:off x="4451325" y="2728913"/>
            <a:ext cx="0" cy="13716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>
            <a:off x="4084612" y="3025775"/>
            <a:ext cx="0" cy="10064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 flipH="1">
            <a:off x="2622525" y="2728913"/>
            <a:ext cx="18288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 flipH="1">
            <a:off x="2622525" y="3025775"/>
            <a:ext cx="14620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4268762" y="2614613"/>
            <a:ext cx="7318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E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3902050" y="2911475"/>
            <a:ext cx="7318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E’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6000402" y="4140820"/>
            <a:ext cx="7318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2411760" y="4008438"/>
            <a:ext cx="7318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2255812" y="785813"/>
            <a:ext cx="7318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P/W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2713012" y="3162300"/>
            <a:ext cx="7318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4999012" y="1104900"/>
            <a:ext cx="7318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3719487" y="1128713"/>
            <a:ext cx="7318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5640362" y="3322638"/>
            <a:ext cx="7318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3262287" y="1403350"/>
            <a:ext cx="7318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Z’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5091087" y="3595688"/>
            <a:ext cx="7318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Z’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3902050" y="4140820"/>
            <a:ext cx="7318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3829" name="Rectangle 37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30" name="Text Box 38"/>
          <p:cNvSpPr txBox="1">
            <a:spLocks noChangeArrowheads="1"/>
          </p:cNvSpPr>
          <p:nvPr/>
        </p:nvSpPr>
        <p:spPr bwMode="auto">
          <a:xfrm>
            <a:off x="2039938" y="2564904"/>
            <a:ext cx="731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(P/W)</a:t>
            </a:r>
            <a:r>
              <a:rPr kumimoji="0" lang="pt-PT" sz="11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31" name="Text Box 39"/>
          <p:cNvSpPr txBox="1">
            <a:spLocks noChangeArrowheads="1"/>
          </p:cNvSpPr>
          <p:nvPr/>
        </p:nvSpPr>
        <p:spPr bwMode="auto">
          <a:xfrm>
            <a:off x="2039938" y="2852936"/>
            <a:ext cx="7318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(P/W)</a:t>
            </a:r>
            <a:r>
              <a:rPr kumimoji="0" lang="pt-PT" sz="11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2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4283968" y="4140820"/>
            <a:ext cx="7318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5.4.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Krugman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(1979)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24</a:t>
            </a:fld>
            <a:endParaRPr lang="pt-PT"/>
          </a:p>
        </p:txBody>
      </p:sp>
      <p:sp>
        <p:nvSpPr>
          <p:cNvPr id="26113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1152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35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64253" name="Rectangle 6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9737" name="Rectangle 4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0754" name="Rectangle 3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ângulo 21"/>
          <p:cNvSpPr/>
          <p:nvPr/>
        </p:nvSpPr>
        <p:spPr>
          <a:xfrm>
            <a:off x="-36512" y="4725144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	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salário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real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aumenta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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(W/P)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&gt; (W/P)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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ou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seja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aumenta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rendimento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real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ângulo 22"/>
          <p:cNvSpPr/>
          <p:nvPr/>
        </p:nvSpPr>
        <p:spPr>
          <a:xfrm>
            <a:off x="-36512" y="578610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	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fr-FR" sz="2600" dirty="0" err="1" smtClean="0">
                <a:latin typeface="Times New Roman" pitchFamily="18" charset="0"/>
                <a:cs typeface="Times New Roman" pitchFamily="18" charset="0"/>
              </a:rPr>
              <a:t>quantidade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600" dirty="0" err="1" smtClean="0">
                <a:latin typeface="Times New Roman" pitchFamily="18" charset="0"/>
                <a:cs typeface="Times New Roman" pitchFamily="18" charset="0"/>
              </a:rPr>
              <a:t>produzida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600" dirty="0" err="1" smtClean="0">
                <a:latin typeface="Times New Roman" pitchFamily="18" charset="0"/>
                <a:cs typeface="Times New Roman" pitchFamily="18" charset="0"/>
              </a:rPr>
              <a:t>aumenta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  <a:sym typeface="Symbol"/>
              </a:rPr>
              <a:t>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fr-FR" sz="2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= a/{(P/W)</a:t>
            </a:r>
            <a:r>
              <a:rPr lang="fr-FR" sz="2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– b} 	&gt; Q</a:t>
            </a:r>
            <a:r>
              <a:rPr lang="fr-FR" sz="2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= a/{(P/W)</a:t>
            </a:r>
            <a:r>
              <a:rPr lang="fr-FR" sz="2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– b}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  <a:sym typeface="Symbol"/>
              </a:rPr>
              <a:t></a:t>
            </a:r>
            <a:endParaRPr lang="pt-PT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 flipV="1">
            <a:off x="2622525" y="764704"/>
            <a:ext cx="0" cy="33829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>
            <a:off x="2622525" y="4149080"/>
            <a:ext cx="35655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3812" name="Arc 20"/>
          <p:cNvSpPr>
            <a:spLocks/>
          </p:cNvSpPr>
          <p:nvPr/>
        </p:nvSpPr>
        <p:spPr bwMode="auto">
          <a:xfrm flipH="1" flipV="1">
            <a:off x="3741712" y="1052736"/>
            <a:ext cx="2538413" cy="2295525"/>
          </a:xfrm>
          <a:custGeom>
            <a:avLst/>
            <a:gdLst>
              <a:gd name="G0" fmla="+- 0 0 0"/>
              <a:gd name="G1" fmla="+- 20856 0 0"/>
              <a:gd name="G2" fmla="+- 21600 0 0"/>
              <a:gd name="T0" fmla="*/ 5621 w 21416"/>
              <a:gd name="T1" fmla="*/ 0 h 20856"/>
              <a:gd name="T2" fmla="*/ 21416 w 21416"/>
              <a:gd name="T3" fmla="*/ 18041 h 20856"/>
              <a:gd name="T4" fmla="*/ 0 w 21416"/>
              <a:gd name="T5" fmla="*/ 20856 h 208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16" h="20856" fill="none" extrusionOk="0">
                <a:moveTo>
                  <a:pt x="5620" y="0"/>
                </a:moveTo>
                <a:cubicBezTo>
                  <a:pt x="14046" y="2271"/>
                  <a:pt x="20278" y="9388"/>
                  <a:pt x="21415" y="18041"/>
                </a:cubicBezTo>
              </a:path>
              <a:path w="21416" h="20856" stroke="0" extrusionOk="0">
                <a:moveTo>
                  <a:pt x="5620" y="0"/>
                </a:moveTo>
                <a:cubicBezTo>
                  <a:pt x="14046" y="2271"/>
                  <a:pt x="20278" y="9388"/>
                  <a:pt x="21415" y="18041"/>
                </a:cubicBezTo>
                <a:lnTo>
                  <a:pt x="0" y="20856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3811" name="Arc 19"/>
          <p:cNvSpPr>
            <a:spLocks/>
          </p:cNvSpPr>
          <p:nvPr/>
        </p:nvSpPr>
        <p:spPr bwMode="auto">
          <a:xfrm flipV="1">
            <a:off x="2897162" y="1196752"/>
            <a:ext cx="2103438" cy="21939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3810" name="Arc 18"/>
          <p:cNvSpPr>
            <a:spLocks/>
          </p:cNvSpPr>
          <p:nvPr/>
        </p:nvSpPr>
        <p:spPr bwMode="auto">
          <a:xfrm flipH="1" flipV="1">
            <a:off x="3262287" y="1268760"/>
            <a:ext cx="2560638" cy="2295525"/>
          </a:xfrm>
          <a:custGeom>
            <a:avLst/>
            <a:gdLst>
              <a:gd name="G0" fmla="+- 0 0 0"/>
              <a:gd name="G1" fmla="+- 20856 0 0"/>
              <a:gd name="G2" fmla="+- 21600 0 0"/>
              <a:gd name="T0" fmla="*/ 5621 w 21600"/>
              <a:gd name="T1" fmla="*/ 0 h 20856"/>
              <a:gd name="T2" fmla="*/ 21600 w 21600"/>
              <a:gd name="T3" fmla="*/ 20856 h 20856"/>
              <a:gd name="T4" fmla="*/ 0 w 21600"/>
              <a:gd name="T5" fmla="*/ 20856 h 208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856" fill="none" extrusionOk="0">
                <a:moveTo>
                  <a:pt x="5620" y="0"/>
                </a:moveTo>
                <a:cubicBezTo>
                  <a:pt x="15049" y="2541"/>
                  <a:pt x="21600" y="11091"/>
                  <a:pt x="21600" y="20856"/>
                </a:cubicBezTo>
              </a:path>
              <a:path w="21600" h="20856" stroke="0" extrusionOk="0">
                <a:moveTo>
                  <a:pt x="5620" y="0"/>
                </a:moveTo>
                <a:cubicBezTo>
                  <a:pt x="15049" y="2541"/>
                  <a:pt x="21600" y="11091"/>
                  <a:pt x="21600" y="20856"/>
                </a:cubicBezTo>
                <a:lnTo>
                  <a:pt x="0" y="20856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>
            <a:off x="4451325" y="2728913"/>
            <a:ext cx="0" cy="13716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>
            <a:off x="4084612" y="3025775"/>
            <a:ext cx="0" cy="10064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 flipH="1">
            <a:off x="2622525" y="2728913"/>
            <a:ext cx="18288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 flipH="1">
            <a:off x="2622525" y="3025775"/>
            <a:ext cx="14620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4268762" y="2614613"/>
            <a:ext cx="7318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E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3902050" y="2911475"/>
            <a:ext cx="7318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E’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6000402" y="4140820"/>
            <a:ext cx="7318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2411760" y="4008438"/>
            <a:ext cx="7318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2255812" y="785813"/>
            <a:ext cx="7318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P/W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2713012" y="3162300"/>
            <a:ext cx="7318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4999012" y="1104900"/>
            <a:ext cx="7318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3719487" y="1128713"/>
            <a:ext cx="7318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5640362" y="3322638"/>
            <a:ext cx="7318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3262287" y="1403350"/>
            <a:ext cx="7318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Z’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5091087" y="3595688"/>
            <a:ext cx="7318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Z’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3902050" y="4140820"/>
            <a:ext cx="7318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3829" name="Rectangle 37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30" name="Text Box 38"/>
          <p:cNvSpPr txBox="1">
            <a:spLocks noChangeArrowheads="1"/>
          </p:cNvSpPr>
          <p:nvPr/>
        </p:nvSpPr>
        <p:spPr bwMode="auto">
          <a:xfrm>
            <a:off x="2039938" y="2564904"/>
            <a:ext cx="731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(P/W)</a:t>
            </a:r>
            <a:r>
              <a:rPr kumimoji="0" lang="pt-PT" sz="11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31" name="Text Box 39"/>
          <p:cNvSpPr txBox="1">
            <a:spLocks noChangeArrowheads="1"/>
          </p:cNvSpPr>
          <p:nvPr/>
        </p:nvSpPr>
        <p:spPr bwMode="auto">
          <a:xfrm>
            <a:off x="2039938" y="2852936"/>
            <a:ext cx="7318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(P/W)</a:t>
            </a:r>
            <a:r>
              <a:rPr kumimoji="0" lang="pt-PT" sz="11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2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5.4.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Krugman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(1979)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25</a:t>
            </a:fld>
            <a:endParaRPr lang="pt-PT"/>
          </a:p>
        </p:txBody>
      </p:sp>
      <p:sp>
        <p:nvSpPr>
          <p:cNvPr id="26113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1152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35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64253" name="Rectangle 6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9737" name="Rectangle 4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0754" name="Rectangle 3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ângulo 21"/>
          <p:cNvSpPr/>
          <p:nvPr/>
        </p:nvSpPr>
        <p:spPr>
          <a:xfrm>
            <a:off x="-36512" y="134076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800" u="sng" dirty="0" smtClean="0">
                <a:latin typeface="Times New Roman" pitchFamily="18" charset="0"/>
                <a:cs typeface="Times New Roman" pitchFamily="18" charset="0"/>
              </a:rPr>
              <a:t>Conclusão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ângulo 22"/>
          <p:cNvSpPr/>
          <p:nvPr/>
        </p:nvSpPr>
        <p:spPr>
          <a:xfrm>
            <a:off x="-36512" y="2276872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Krugman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conclui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que dois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mesmo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gostos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mesma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dotação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mesmo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rendimento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retiram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ganhos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que se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traduzem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num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aumento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num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aumento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rendimento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real, para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além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consumidores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poderem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dispôr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cabaz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mais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alargado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3829" name="Rectangle 37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5.5.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intra-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indústria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26</a:t>
            </a:fld>
            <a:endParaRPr lang="pt-PT"/>
          </a:p>
        </p:txBody>
      </p:sp>
      <p:sp>
        <p:nvSpPr>
          <p:cNvPr id="26113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1152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35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64253" name="Rectangle 6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9737" name="Rectangle 4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0754" name="Rectangle 3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ângulo 21"/>
          <p:cNvSpPr/>
          <p:nvPr/>
        </p:nvSpPr>
        <p:spPr>
          <a:xfrm>
            <a:off x="-36512" y="836712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Definição: o comércio “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intra-indústria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”, “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intra-ramo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” ou “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intra-setorial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” acontece quando um país é simultaneamente exportador e importador de produtos classificados na mesma categoria 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ângulo 22"/>
          <p:cNvSpPr/>
          <p:nvPr/>
        </p:nvSpPr>
        <p:spPr>
          <a:xfrm>
            <a:off x="-36512" y="283377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Possíveis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explicativos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intra-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indústria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3829" name="Rectangle 37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ângulo 17"/>
          <p:cNvSpPr/>
          <p:nvPr/>
        </p:nvSpPr>
        <p:spPr>
          <a:xfrm>
            <a:off x="0" y="369786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•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Diferenciação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produtos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ângulo 18"/>
          <p:cNvSpPr/>
          <p:nvPr/>
        </p:nvSpPr>
        <p:spPr>
          <a:xfrm>
            <a:off x="36512" y="42019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•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Custos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transporte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ângulo 19"/>
          <p:cNvSpPr/>
          <p:nvPr/>
        </p:nvSpPr>
        <p:spPr>
          <a:xfrm>
            <a:off x="35496" y="470598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•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Economias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escala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dinâmicas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ângulo 20"/>
          <p:cNvSpPr/>
          <p:nvPr/>
        </p:nvSpPr>
        <p:spPr>
          <a:xfrm>
            <a:off x="35496" y="528204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• Grau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agregação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estatística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produtos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ângulo 23"/>
          <p:cNvSpPr/>
          <p:nvPr/>
        </p:nvSpPr>
        <p:spPr>
          <a:xfrm>
            <a:off x="35496" y="57861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•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Diferentes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distribuições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rendimento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entre 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países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5.5.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intra-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indústria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27</a:t>
            </a:fld>
            <a:endParaRPr lang="pt-PT"/>
          </a:p>
        </p:txBody>
      </p:sp>
      <p:sp>
        <p:nvSpPr>
          <p:cNvPr id="26113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1152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35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64253" name="Rectangle 6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9737" name="Rectangle 4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0754" name="Rectangle 3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ângulo 21"/>
          <p:cNvSpPr/>
          <p:nvPr/>
        </p:nvSpPr>
        <p:spPr>
          <a:xfrm>
            <a:off x="-36512" y="1473746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Medida de comércio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intra-indústria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pt-PT" sz="28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= (X</a:t>
            </a:r>
            <a:r>
              <a:rPr lang="pt-PT" sz="28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+ M</a:t>
            </a:r>
            <a:r>
              <a:rPr lang="pt-PT" sz="28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) - |X</a:t>
            </a:r>
            <a:r>
              <a:rPr lang="pt-PT" sz="28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– M</a:t>
            </a:r>
            <a:r>
              <a:rPr lang="pt-PT" sz="28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|</a:t>
            </a:r>
          </a:p>
          <a:p>
            <a:pPr algn="ctr"/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Índice de comércio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intra-indústria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IIT</a:t>
            </a:r>
            <a:r>
              <a:rPr lang="pt-PT" sz="2800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= R</a:t>
            </a:r>
            <a:r>
              <a:rPr lang="pt-PT" sz="28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/ (X</a:t>
            </a:r>
            <a:r>
              <a:rPr lang="pt-PT" sz="28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+ M</a:t>
            </a:r>
            <a:r>
              <a:rPr lang="pt-PT" sz="28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3829" name="Rectangle 37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5.6. A Nova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Geografia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Económica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28</a:t>
            </a:fld>
            <a:endParaRPr lang="pt-PT"/>
          </a:p>
        </p:txBody>
      </p:sp>
      <p:sp>
        <p:nvSpPr>
          <p:cNvPr id="26113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1152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35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64253" name="Rectangle 6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9737" name="Rectangle 4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0754" name="Rectangle 3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ângulo 21"/>
          <p:cNvSpPr/>
          <p:nvPr/>
        </p:nvSpPr>
        <p:spPr>
          <a:xfrm>
            <a:off x="-36512" y="764704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dirty="0" smtClean="0">
                <a:latin typeface="Baskerville Old Face"/>
                <a:cs typeface="Times New Roman" pitchFamily="18" charset="0"/>
              </a:rPr>
              <a:t>• “Geografia Económica”: ramo da Geografia que estuda a localização, a distribuição e a organização espacial das atividades económicas</a:t>
            </a:r>
          </a:p>
          <a:p>
            <a:endParaRPr lang="pt-PT" sz="2800" dirty="0" smtClean="0">
              <a:latin typeface="Baskerville Old Face"/>
              <a:cs typeface="Times New Roman" pitchFamily="18" charset="0"/>
            </a:endParaRPr>
          </a:p>
          <a:p>
            <a:r>
              <a:rPr lang="pt-PT" sz="2800" dirty="0" smtClean="0">
                <a:latin typeface="Baskerville Old Face"/>
                <a:cs typeface="Times New Roman" pitchFamily="18" charset="0"/>
              </a:rPr>
              <a:t>• “Nova Geografia Económica” (NGE): ramo da economia que nasce a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partir dos anos 90 do século XX (Paul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Krugman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) tentando ultrapassar as limitações das teorias tradicionais (modelo clássico e modelo de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Heckscher-Ohlin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)  para explicar o facto de muitas atividades económicas estarem “desproporcionadamente” concentradas</a:t>
            </a:r>
          </a:p>
          <a:p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• A NGE aborda, portanto, as questões características da economia regional e urbana, dando-lhe uma dimensão internacional</a:t>
            </a: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3829" name="Rectangle 37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5.6. A Nova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Geografia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Económica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29</a:t>
            </a:fld>
            <a:endParaRPr lang="pt-PT"/>
          </a:p>
        </p:txBody>
      </p:sp>
      <p:sp>
        <p:nvSpPr>
          <p:cNvPr id="26113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1152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35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64253" name="Rectangle 6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9737" name="Rectangle 4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0754" name="Rectangle 3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ângulo 21"/>
          <p:cNvSpPr/>
          <p:nvPr/>
        </p:nvSpPr>
        <p:spPr>
          <a:xfrm>
            <a:off x="0" y="764704"/>
            <a:ext cx="910748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dirty="0" smtClean="0">
                <a:latin typeface="Baskerville Old Face"/>
                <a:cs typeface="Times New Roman" pitchFamily="18" charset="0"/>
              </a:rPr>
              <a:t>•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Existem dois tipos de forças:</a:t>
            </a:r>
          </a:p>
          <a:p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	a) A favor da aglomeração das atividades:</a:t>
            </a:r>
          </a:p>
          <a:p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	Dimensão do mercado (</a:t>
            </a:r>
            <a:r>
              <a:rPr lang="pt-PT" sz="2800" i="1" dirty="0" err="1" smtClean="0">
                <a:latin typeface="Times New Roman" pitchFamily="18" charset="0"/>
                <a:cs typeface="Times New Roman" pitchFamily="18" charset="0"/>
              </a:rPr>
              <a:t>linkages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	“Densidade” do mercado de trabalho (especializações)</a:t>
            </a:r>
          </a:p>
          <a:p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	Economias externas puras (</a:t>
            </a:r>
            <a:r>
              <a:rPr lang="pt-PT" sz="2800" i="1" dirty="0" err="1" smtClean="0"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pt-PT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i="1" dirty="0" err="1" smtClean="0">
                <a:latin typeface="Times New Roman" pitchFamily="18" charset="0"/>
                <a:cs typeface="Times New Roman" pitchFamily="18" charset="0"/>
              </a:rPr>
              <a:t>spillovers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	b) Contra a aglomeração das atividades</a:t>
            </a:r>
          </a:p>
          <a:p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	Imobilidade de fatores produtivos</a:t>
            </a:r>
          </a:p>
          <a:p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	Rendas elevadas (terra)</a:t>
            </a:r>
          </a:p>
          <a:p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	Deseconomias externas puras (congestionamentos)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3829" name="Rectangle 37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ângulo 10"/>
          <p:cNvSpPr/>
          <p:nvPr/>
        </p:nvSpPr>
        <p:spPr>
          <a:xfrm>
            <a:off x="3562750" y="332656"/>
            <a:ext cx="20185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Bibliografia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</a:t>
            </a:fld>
            <a:endParaRPr lang="pt-PT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2565484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APPLEYARD, Dennis R.; FIELD, </a:t>
            </a:r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Alfred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 J.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(2014); </a:t>
            </a:r>
            <a:r>
              <a:rPr lang="pt-PT" sz="2800" i="1" dirty="0" err="1">
                <a:latin typeface="Times New Roman" pitchFamily="18" charset="0"/>
                <a:cs typeface="Times New Roman" pitchFamily="18" charset="0"/>
              </a:rPr>
              <a:t>International</a:t>
            </a:r>
            <a:r>
              <a:rPr lang="pt-PT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i="1" dirty="0" err="1">
                <a:latin typeface="Times New Roman" pitchFamily="18" charset="0"/>
                <a:cs typeface="Times New Roman" pitchFamily="18" charset="0"/>
              </a:rPr>
              <a:t>Economics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eighth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edition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International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Edition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McGraw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-Hill/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Irwin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, Capítulo 10</a:t>
            </a: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5.6. A Nova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Geografia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Económica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30</a:t>
            </a:fld>
            <a:endParaRPr lang="pt-PT"/>
          </a:p>
        </p:txBody>
      </p:sp>
      <p:sp>
        <p:nvSpPr>
          <p:cNvPr id="26113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1152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35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64253" name="Rectangle 6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9737" name="Rectangle 4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0754" name="Rectangle 3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ângulo 21"/>
          <p:cNvSpPr/>
          <p:nvPr/>
        </p:nvSpPr>
        <p:spPr>
          <a:xfrm>
            <a:off x="0" y="764704"/>
            <a:ext cx="910748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dirty="0" smtClean="0">
                <a:latin typeface="Baskerville Old Face"/>
                <a:cs typeface="Times New Roman" pitchFamily="18" charset="0"/>
              </a:rPr>
              <a:t>•A NGE prevê que s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etores caracterizados por rendimentos à escala crescentes, concorrência imperfeita e custos de transporte elevados tendem a desenvolver-se de forma desproporcionada em locais com fácil acesso ao mercado</a:t>
            </a:r>
          </a:p>
          <a:p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• Segundo esta teoria, existe um “efeito mercado doméstico” que faz com que num modelo com dois países, o país com maior mercado doméstico para o produto em causa acabe por ser exportador desse produto</a:t>
            </a:r>
          </a:p>
          <a:p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• Gera-se um processo dinâmico de “aglomeração endógena” já que as novas empresas tendem a procurar os locais onde a aglomeração é mais acentuada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3829" name="Rectangle 37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3782361" y="44624"/>
            <a:ext cx="16834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Conteúdo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6512" y="980728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5.1.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Teoria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ciclo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vida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(Raymond Vernon – 1966)</a:t>
            </a: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36512" y="242088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5.2.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Teoria de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Linder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(1961)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-36512" y="34290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5.3.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O modelo de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Kemp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(1964)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4</a:t>
            </a:fld>
            <a:endParaRPr lang="pt-PT"/>
          </a:p>
        </p:txBody>
      </p:sp>
      <p:sp>
        <p:nvSpPr>
          <p:cNvPr id="12" name="Rectângulo 11"/>
          <p:cNvSpPr/>
          <p:nvPr/>
        </p:nvSpPr>
        <p:spPr>
          <a:xfrm>
            <a:off x="0" y="436510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5.4.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O modelo de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Krugman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(1979)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ângulo 13"/>
          <p:cNvSpPr/>
          <p:nvPr/>
        </p:nvSpPr>
        <p:spPr>
          <a:xfrm>
            <a:off x="36512" y="5301208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5.5.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Comércio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intra-indústria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5.6. A Nova Geografia Económica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5.1.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Teoria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ciclo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vida do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produto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(Raymond Vernon – 1966)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6512" y="1250757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Conceito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fundamental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vantagem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comparativa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dinâmica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” (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vantagem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comparativa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que se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altera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longo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tempo)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36512" y="242088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Hipóteses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-36512" y="299695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•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tecnologia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difere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para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5</a:t>
            </a:fld>
            <a:endParaRPr lang="pt-PT"/>
          </a:p>
        </p:txBody>
      </p:sp>
      <p:sp>
        <p:nvSpPr>
          <p:cNvPr id="12" name="Rectângulo 11"/>
          <p:cNvSpPr/>
          <p:nvPr/>
        </p:nvSpPr>
        <p:spPr>
          <a:xfrm>
            <a:off x="0" y="362586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•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Mobilidade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internacional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capital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ângulo 13"/>
          <p:cNvSpPr/>
          <p:nvPr/>
        </p:nvSpPr>
        <p:spPr>
          <a:xfrm>
            <a:off x="36512" y="4221088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• 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gostos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consumidores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diferem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para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(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pelo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menos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durante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algum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tempo)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ângulo 10"/>
          <p:cNvSpPr/>
          <p:nvPr/>
        </p:nvSpPr>
        <p:spPr>
          <a:xfrm>
            <a:off x="35496" y="5211197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•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sujeita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economias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escala (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rendimentos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crescentes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à escala)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5.1.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Teoria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ciclo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vida do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produto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(Raymond Vernon – 1966)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6512" y="11247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Fases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desenvolvimento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36512" y="1700808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PT" sz="2800" u="sng" dirty="0" smtClean="0">
                <a:latin typeface="Times New Roman" pitchFamily="18" charset="0"/>
                <a:cs typeface="Times New Roman" pitchFamily="18" charset="0"/>
              </a:rPr>
              <a:t>1ª fase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t-PT" sz="2800" i="1" dirty="0" smtClean="0">
                <a:latin typeface="Times New Roman" pitchFamily="18" charset="0"/>
                <a:cs typeface="Times New Roman" pitchFamily="18" charset="0"/>
              </a:rPr>
              <a:t>introdução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): o produto é produzido e consumido 	apenas no país inovador (país desenvolvido)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-36512" y="278092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2ª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fase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maturidade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): 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6</a:t>
            </a:fld>
            <a:endParaRPr lang="pt-PT"/>
          </a:p>
        </p:txBody>
      </p:sp>
      <p:sp>
        <p:nvSpPr>
          <p:cNvPr id="12" name="Rectângulo 11"/>
          <p:cNvSpPr/>
          <p:nvPr/>
        </p:nvSpPr>
        <p:spPr>
          <a:xfrm>
            <a:off x="0" y="3484165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1º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momento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começa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consumido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noutros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desenvolvidos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sendo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		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exportado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partir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inovador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ângulo 10"/>
          <p:cNvSpPr/>
          <p:nvPr/>
        </p:nvSpPr>
        <p:spPr>
          <a:xfrm>
            <a:off x="35496" y="5085184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 	2º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momento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começa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produzido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noutros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desenvolvidos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partir de 		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investimentos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provenientes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inovador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5.1.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Teoria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ciclo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vida do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produto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(Raymond Vernon – 1966)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6512" y="1106741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		3º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momento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sentido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fluxos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comerciais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começa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inverter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-se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-36512" y="2132856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3ª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fase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standardização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):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produzido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nos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desenvolvimento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exportado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para 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desenvolvidos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7</a:t>
            </a:fld>
            <a:endParaRPr lang="pt-PT"/>
          </a:p>
        </p:txBody>
      </p:sp>
      <p:sp>
        <p:nvSpPr>
          <p:cNvPr id="261138" name="Line 18"/>
          <p:cNvSpPr>
            <a:spLocks noChangeShapeType="1"/>
          </p:cNvSpPr>
          <p:nvPr/>
        </p:nvSpPr>
        <p:spPr bwMode="auto">
          <a:xfrm flipV="1">
            <a:off x="2408014" y="3782144"/>
            <a:ext cx="0" cy="2743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61137" name="Line 17"/>
          <p:cNvSpPr>
            <a:spLocks noChangeShapeType="1"/>
          </p:cNvSpPr>
          <p:nvPr/>
        </p:nvSpPr>
        <p:spPr bwMode="auto">
          <a:xfrm>
            <a:off x="2408014" y="6525344"/>
            <a:ext cx="40227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61136" name="Freeform 16"/>
          <p:cNvSpPr>
            <a:spLocks/>
          </p:cNvSpPr>
          <p:nvPr/>
        </p:nvSpPr>
        <p:spPr bwMode="auto">
          <a:xfrm>
            <a:off x="2408014" y="4149080"/>
            <a:ext cx="3475038" cy="2378075"/>
          </a:xfrm>
          <a:custGeom>
            <a:avLst/>
            <a:gdLst/>
            <a:ahLst/>
            <a:cxnLst>
              <a:cxn ang="0">
                <a:pos x="0" y="3600"/>
              </a:cxn>
              <a:cxn ang="0">
                <a:pos x="1296" y="1296"/>
              </a:cxn>
              <a:cxn ang="0">
                <a:pos x="3600" y="288"/>
              </a:cxn>
              <a:cxn ang="0">
                <a:pos x="5472" y="0"/>
              </a:cxn>
            </a:cxnLst>
            <a:rect l="0" t="0" r="r" b="b"/>
            <a:pathLst>
              <a:path w="5472" h="3600">
                <a:moveTo>
                  <a:pt x="0" y="3600"/>
                </a:moveTo>
                <a:cubicBezTo>
                  <a:pt x="348" y="2724"/>
                  <a:pt x="696" y="1848"/>
                  <a:pt x="1296" y="1296"/>
                </a:cubicBezTo>
                <a:cubicBezTo>
                  <a:pt x="1896" y="744"/>
                  <a:pt x="2904" y="504"/>
                  <a:pt x="3600" y="288"/>
                </a:cubicBezTo>
                <a:cubicBezTo>
                  <a:pt x="4296" y="72"/>
                  <a:pt x="5160" y="48"/>
                  <a:pt x="5472" y="0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61135" name="Freeform 15"/>
          <p:cNvSpPr>
            <a:spLocks/>
          </p:cNvSpPr>
          <p:nvPr/>
        </p:nvSpPr>
        <p:spPr bwMode="auto">
          <a:xfrm rot="982865">
            <a:off x="3047777" y="4179021"/>
            <a:ext cx="3017837" cy="1752600"/>
          </a:xfrm>
          <a:custGeom>
            <a:avLst/>
            <a:gdLst/>
            <a:ahLst/>
            <a:cxnLst>
              <a:cxn ang="0">
                <a:pos x="0" y="2472"/>
              </a:cxn>
              <a:cxn ang="0">
                <a:pos x="1008" y="168"/>
              </a:cxn>
              <a:cxn ang="0">
                <a:pos x="4608" y="1464"/>
              </a:cxn>
            </a:cxnLst>
            <a:rect l="0" t="0" r="r" b="b"/>
            <a:pathLst>
              <a:path w="4608" h="2472">
                <a:moveTo>
                  <a:pt x="0" y="2472"/>
                </a:moveTo>
                <a:cubicBezTo>
                  <a:pt x="120" y="1404"/>
                  <a:pt x="240" y="336"/>
                  <a:pt x="1008" y="168"/>
                </a:cubicBezTo>
                <a:cubicBezTo>
                  <a:pt x="1776" y="0"/>
                  <a:pt x="4008" y="1248"/>
                  <a:pt x="4608" y="1464"/>
                </a:cubicBezTo>
              </a:path>
            </a:pathLst>
          </a:cu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61134" name="Line 14"/>
          <p:cNvSpPr>
            <a:spLocks noChangeShapeType="1"/>
          </p:cNvSpPr>
          <p:nvPr/>
        </p:nvSpPr>
        <p:spPr bwMode="auto">
          <a:xfrm>
            <a:off x="2865214" y="5416822"/>
            <a:ext cx="0" cy="10064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61133" name="Line 13"/>
          <p:cNvSpPr>
            <a:spLocks noChangeShapeType="1"/>
          </p:cNvSpPr>
          <p:nvPr/>
        </p:nvSpPr>
        <p:spPr bwMode="auto">
          <a:xfrm>
            <a:off x="4509864" y="4365104"/>
            <a:ext cx="0" cy="210343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61132" name="Text Box 12"/>
          <p:cNvSpPr txBox="1">
            <a:spLocks noChangeArrowheads="1"/>
          </p:cNvSpPr>
          <p:nvPr/>
        </p:nvSpPr>
        <p:spPr bwMode="auto">
          <a:xfrm>
            <a:off x="5881464" y="4026172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Consumo do país A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1131" name="Text Box 11"/>
          <p:cNvSpPr txBox="1">
            <a:spLocks noChangeArrowheads="1"/>
          </p:cNvSpPr>
          <p:nvPr/>
        </p:nvSpPr>
        <p:spPr bwMode="auto">
          <a:xfrm>
            <a:off x="6033864" y="5662885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Produção do país A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1130" name="Text Box 10"/>
          <p:cNvSpPr txBox="1">
            <a:spLocks noChangeArrowheads="1"/>
          </p:cNvSpPr>
          <p:nvPr/>
        </p:nvSpPr>
        <p:spPr bwMode="auto">
          <a:xfrm>
            <a:off x="5313784" y="450912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Importações do país A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1129" name="Text Box 9"/>
          <p:cNvSpPr txBox="1">
            <a:spLocks noChangeArrowheads="1"/>
          </p:cNvSpPr>
          <p:nvPr/>
        </p:nvSpPr>
        <p:spPr bwMode="auto">
          <a:xfrm>
            <a:off x="3504977" y="4291285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FF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Exportações do país A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1128" name="Text Box 8"/>
          <p:cNvSpPr txBox="1">
            <a:spLocks noChangeArrowheads="1"/>
          </p:cNvSpPr>
          <p:nvPr/>
        </p:nvSpPr>
        <p:spPr bwMode="auto">
          <a:xfrm>
            <a:off x="6156102" y="6516266"/>
            <a:ext cx="648146" cy="225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Tempo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1127" name="Text Box 7"/>
          <p:cNvSpPr txBox="1">
            <a:spLocks noChangeArrowheads="1"/>
          </p:cNvSpPr>
          <p:nvPr/>
        </p:nvSpPr>
        <p:spPr bwMode="auto">
          <a:xfrm>
            <a:off x="2123728" y="6538739"/>
            <a:ext cx="5492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1126" name="Text Box 6"/>
          <p:cNvSpPr txBox="1">
            <a:spLocks noChangeArrowheads="1"/>
          </p:cNvSpPr>
          <p:nvPr/>
        </p:nvSpPr>
        <p:spPr bwMode="auto">
          <a:xfrm>
            <a:off x="2590577" y="6538739"/>
            <a:ext cx="5492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1125" name="Text Box 5"/>
          <p:cNvSpPr txBox="1">
            <a:spLocks noChangeArrowheads="1"/>
          </p:cNvSpPr>
          <p:nvPr/>
        </p:nvSpPr>
        <p:spPr bwMode="auto">
          <a:xfrm>
            <a:off x="4236814" y="6538739"/>
            <a:ext cx="5492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1124" name="Text Box 4"/>
          <p:cNvSpPr txBox="1">
            <a:spLocks noChangeArrowheads="1"/>
          </p:cNvSpPr>
          <p:nvPr/>
        </p:nvSpPr>
        <p:spPr bwMode="auto">
          <a:xfrm>
            <a:off x="1309464" y="3717032"/>
            <a:ext cx="1096963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Produção e consumo do país A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113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1152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CaixaDeTexto 28"/>
          <p:cNvSpPr txBox="1"/>
          <p:nvPr/>
        </p:nvSpPr>
        <p:spPr>
          <a:xfrm rot="16200000">
            <a:off x="4171310" y="5116543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err="1" smtClean="0">
                <a:latin typeface="Times New Roman" pitchFamily="18" charset="0"/>
                <a:cs typeface="Times New Roman" pitchFamily="18" charset="0"/>
              </a:rPr>
              <a:t>Standardização</a:t>
            </a: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CaixaDeTexto 29"/>
          <p:cNvSpPr txBox="1"/>
          <p:nvPr/>
        </p:nvSpPr>
        <p:spPr>
          <a:xfrm rot="16200000">
            <a:off x="2884458" y="5116543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Maturidade</a:t>
            </a: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CaixaDeTexto 30"/>
          <p:cNvSpPr txBox="1"/>
          <p:nvPr/>
        </p:nvSpPr>
        <p:spPr>
          <a:xfrm rot="16200000">
            <a:off x="1732330" y="511654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5.2.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Teoria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Linder (1961)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6512" y="83671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Conceito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fundamental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sobreposição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da procura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-36512" y="184482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Hipóteses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8</a:t>
            </a:fld>
            <a:endParaRPr lang="pt-PT"/>
          </a:p>
        </p:txBody>
      </p:sp>
      <p:sp>
        <p:nvSpPr>
          <p:cNvPr id="26113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1152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-36512" y="2402305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• 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têm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diferentes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níveis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rendimento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per 	capita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1"/>
          <p:cNvSpPr>
            <a:spLocks noChangeArrowheads="1"/>
          </p:cNvSpPr>
          <p:nvPr/>
        </p:nvSpPr>
        <p:spPr bwMode="auto">
          <a:xfrm>
            <a:off x="-36512" y="3485326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Baskerville Old Face"/>
                <a:cs typeface="Times New Roman" pitchFamily="18" charset="0"/>
              </a:rPr>
              <a:t>	•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estrutura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da procura para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manufaturados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difere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para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quanto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maior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for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rendimento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per capita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maior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é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enviesamento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da sua 	procura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mais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sofisticados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ângulo 27"/>
          <p:cNvSpPr/>
          <p:nvPr/>
        </p:nvSpPr>
        <p:spPr>
          <a:xfrm>
            <a:off x="0" y="5445224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•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estrutura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produtiva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nível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manufaturados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difere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para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acordo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as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estruturas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procura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5.2.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Teoria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Linder (1961)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6512" y="211369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PT" sz="2800" u="sng" dirty="0" smtClean="0">
                <a:latin typeface="Times New Roman" pitchFamily="18" charset="0"/>
                <a:cs typeface="Times New Roman" pitchFamily="18" charset="0"/>
              </a:rPr>
              <a:t>Resultado fundamental da teoria de </a:t>
            </a:r>
            <a:r>
              <a:rPr lang="pt-PT" sz="2800" u="sng" dirty="0" err="1" smtClean="0">
                <a:latin typeface="Times New Roman" pitchFamily="18" charset="0"/>
                <a:cs typeface="Times New Roman" pitchFamily="18" charset="0"/>
              </a:rPr>
              <a:t>Linder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9</a:t>
            </a:fld>
            <a:endParaRPr lang="pt-PT"/>
          </a:p>
        </p:txBody>
      </p:sp>
      <p:sp>
        <p:nvSpPr>
          <p:cNvPr id="26113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1152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-36512" y="3054439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Considerando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I e II,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manufaturados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entre estes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será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tanto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mais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quanto 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seus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níveis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rendimento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per capita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forem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semelhantes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será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tanto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menos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quanto 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seus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níveis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rendimento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per capita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forem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distintos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1818</TotalTime>
  <Words>1596</Words>
  <Application>Microsoft Office PowerPoint</Application>
  <PresentationFormat>Apresentação no Ecrã (4:3)</PresentationFormat>
  <Paragraphs>313</Paragraphs>
  <Slides>30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30</vt:i4>
      </vt:variant>
    </vt:vector>
  </HeadingPairs>
  <TitlesOfParts>
    <vt:vector size="31" baseType="lpstr">
      <vt:lpstr>Fluxo</vt:lpstr>
      <vt:lpstr>Diapositivo 1</vt:lpstr>
      <vt:lpstr>Diapositivo 2</vt:lpstr>
      <vt:lpstr>Diapositivo 3</vt:lpstr>
      <vt:lpstr>Diapositivo 4</vt:lpstr>
      <vt:lpstr>Diapositivo 5</vt:lpstr>
      <vt:lpstr>Diapositivo 6</vt:lpstr>
      <vt:lpstr>Diapositivo 7</vt:lpstr>
      <vt:lpstr>Diapositivo 8</vt:lpstr>
      <vt:lpstr>Diapositivo 9</vt:lpstr>
      <vt:lpstr>Diapositivo 10</vt:lpstr>
      <vt:lpstr>Diapositivo 11</vt:lpstr>
      <vt:lpstr>Diapositivo 12</vt:lpstr>
      <vt:lpstr>Diapositivo 13</vt:lpstr>
      <vt:lpstr>Diapositivo 14</vt:lpstr>
      <vt:lpstr>Diapositivo 15</vt:lpstr>
      <vt:lpstr>Diapositivo 16</vt:lpstr>
      <vt:lpstr>Diapositivo 17</vt:lpstr>
      <vt:lpstr>Diapositivo 18</vt:lpstr>
      <vt:lpstr>Diapositivo 19</vt:lpstr>
      <vt:lpstr>Diapositivo 20</vt:lpstr>
      <vt:lpstr>Diapositivo 21</vt:lpstr>
      <vt:lpstr>Diapositivo 22</vt:lpstr>
      <vt:lpstr>Diapositivo 23</vt:lpstr>
      <vt:lpstr>Diapositivo 24</vt:lpstr>
      <vt:lpstr>Diapositivo 25</vt:lpstr>
      <vt:lpstr>Diapositivo 26</vt:lpstr>
      <vt:lpstr>Diapositivo 27</vt:lpstr>
      <vt:lpstr>Diapositivo 28</vt:lpstr>
      <vt:lpstr>Diapositivo 29</vt:lpstr>
      <vt:lpstr>Diapositivo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Vítor</dc:creator>
  <cp:lastModifiedBy>Vítor</cp:lastModifiedBy>
  <cp:revision>317</cp:revision>
  <dcterms:created xsi:type="dcterms:W3CDTF">2015-06-22T19:08:08Z</dcterms:created>
  <dcterms:modified xsi:type="dcterms:W3CDTF">2016-09-15T09:04:12Z</dcterms:modified>
</cp:coreProperties>
</file>